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6391" autoAdjust="0"/>
  </p:normalViewPr>
  <p:slideViewPr>
    <p:cSldViewPr snapToGrid="0">
      <p:cViewPr>
        <p:scale>
          <a:sx n="125" d="100"/>
          <a:sy n="125" d="100"/>
        </p:scale>
        <p:origin x="648" y="-2352"/>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2022/7/6</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2022/7/6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2022/7/6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endPar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smtClean="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smtClean="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smtClean="0">
                <a:ln w="6600">
                  <a:noFill/>
                  <a:prstDash val="solid"/>
                </a:ln>
                <a:solidFill>
                  <a:srgbClr val="008EC0"/>
                </a:solidFill>
                <a:latin typeface="メイリオ" panose="020B0604030504040204" pitchFamily="50" charset="-128"/>
                <a:ea typeface="メイリオ" panose="020B0604030504040204" pitchFamily="50" charset="-128"/>
              </a:rPr>
              <a:t>厚生労働省　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smtClean="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smtClean="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smtClean="0">
                <a:ln w="6600">
                  <a:noFill/>
                  <a:prstDash val="solid"/>
                </a:ln>
                <a:solidFill>
                  <a:schemeClr val="tx1"/>
                </a:solidFill>
                <a:latin typeface="メイリオ" panose="020B0604030504040204" pitchFamily="50" charset="-128"/>
                <a:ea typeface="メイリオ" panose="020B0604030504040204" pitchFamily="50" charset="-128"/>
              </a:rPr>
              <a:t>吉富町役場　子育て健康課</a:t>
            </a:r>
            <a:endParaRPr kumimoji="1" lang="en-US" altLang="ja-JP" b="1" u="sng" dirty="0" smtClean="0">
              <a:ln w="6600">
                <a:noFill/>
                <a:prstDash val="solid"/>
              </a:ln>
              <a:solidFill>
                <a:schemeClr val="tx1"/>
              </a:solidFill>
              <a:latin typeface="メイリオ" panose="020B0604030504040204" pitchFamily="50" charset="-128"/>
              <a:ea typeface="メイリオ" panose="020B0604030504040204" pitchFamily="50" charset="-128"/>
            </a:endParaRPr>
          </a:p>
          <a:p>
            <a:pPr lvl="0">
              <a:spcBef>
                <a:spcPts val="300"/>
              </a:spcBef>
            </a:pPr>
            <a:r>
              <a:rPr kumimoji="1" lang="ja-JP" altLang="en-US" sz="3200" b="1" dirty="0" smtClean="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smtClean="0">
                <a:ln w="6600">
                  <a:noFill/>
                  <a:prstDash val="solid"/>
                </a:ln>
                <a:solidFill>
                  <a:schemeClr val="tx1"/>
                </a:solidFill>
                <a:latin typeface="メイリオ" panose="020B0604030504040204" pitchFamily="50" charset="-128"/>
                <a:ea typeface="メイリオ" panose="020B0604030504040204" pitchFamily="50" charset="-128"/>
              </a:rPr>
              <a:t>0979-24-1133</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1600" b="1" dirty="0" smtClean="0">
                <a:solidFill>
                  <a:prstClr val="black"/>
                </a:solidFill>
                <a:latin typeface="メイリオ" panose="020B0604030504040204" pitchFamily="50" charset="-128"/>
                <a:ea typeface="メイリオ" panose="020B0604030504040204" pitchFamily="50" charset="-128"/>
              </a:rPr>
              <a:t>、</a:t>
            </a:r>
            <a:r>
              <a:rPr kumimoji="1" lang="ja-JP" altLang="en-US" sz="2200" b="1" u="sng" dirty="0" smtClean="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smtClean="0">
                <a:solidFill>
                  <a:prstClr val="black"/>
                </a:solidFill>
                <a:latin typeface="メイリオ" panose="020B0604030504040204" pitchFamily="50" charset="-128"/>
                <a:ea typeface="メイリオ" panose="020B0604030504040204" pitchFamily="50" charset="-128"/>
              </a:rPr>
              <a:t>を実施します</a:t>
            </a:r>
            <a:r>
              <a:rPr kumimoji="1" lang="ja-JP" altLang="en-US" sz="1600" b="1" dirty="0">
                <a:solidFill>
                  <a:prstClr val="black"/>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a:t>
              </a:r>
              <a:r>
                <a:rPr kumimoji="1" lang="ja-JP" altLang="en-US" sz="2000" b="1" dirty="0" smtClean="0">
                  <a:solidFill>
                    <a:prstClr val="black"/>
                  </a:solidFill>
                  <a:latin typeface="メイリオ" panose="020B0604030504040204" pitchFamily="50" charset="-128"/>
                  <a:ea typeface="メイリオ" panose="020B0604030504040204" pitchFamily="50" charset="-128"/>
                </a:rPr>
                <a:t>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smtClean="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＊お問い合わせは、下記まで</a:t>
            </a:r>
            <a:r>
              <a:rPr kumimoji="1" lang="ja-JP" altLang="en-US" sz="1600" dirty="0">
                <a:solidFill>
                  <a:prstClr val="black"/>
                </a:solidFill>
                <a:latin typeface="メイリオ" panose="020B0604030504040204" pitchFamily="50" charset="-128"/>
                <a:ea typeface="メイリオ" panose="020B0604030504040204" pitchFamily="50" charset="-128"/>
              </a:rPr>
              <a:t>お電話ください</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smtClean="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smtClean="0">
                <a:solidFill>
                  <a:prstClr val="black"/>
                </a:solidFill>
                <a:latin typeface="メイリオ" panose="020B0604030504040204" pitchFamily="50" charset="-128"/>
                <a:ea typeface="メイリオ" panose="020B0604030504040204" pitchFamily="50" charset="-128"/>
              </a:rPr>
              <a:t>児童</a:t>
            </a:r>
            <a:r>
              <a:rPr kumimoji="1" lang="ja-JP" altLang="en-US" sz="2000" smtClean="0">
                <a:solidFill>
                  <a:prstClr val="black"/>
                </a:solidFill>
                <a:latin typeface="メイリオ" panose="020B0604030504040204" pitchFamily="50" charset="-128"/>
                <a:ea typeface="メイリオ" panose="020B0604030504040204" pitchFamily="50" charset="-128"/>
              </a:rPr>
              <a:t>１人当たり一律</a:t>
            </a:r>
            <a:r>
              <a:rPr kumimoji="1" lang="ja-JP" altLang="en-US" sz="3200" b="1" smtClean="0">
                <a:solidFill>
                  <a:prstClr val="black"/>
                </a:solidFill>
                <a:latin typeface="メイリオ" panose="020B0604030504040204" pitchFamily="50" charset="-128"/>
                <a:ea typeface="メイリオ" panose="020B0604030504040204" pitchFamily="50" charset="-128"/>
              </a:rPr>
              <a:t>５万円</a:t>
            </a:r>
            <a:endParaRPr kumimoji="1" lang="ja-JP" altLang="en-US" sz="3200" dirty="0"/>
          </a:p>
        </p:txBody>
      </p:sp>
      <p:pic>
        <p:nvPicPr>
          <p:cNvPr id="2" name="図 1"/>
          <p:cNvPicPr>
            <a:picLocks noChangeAspect="1"/>
          </p:cNvPicPr>
          <p:nvPr/>
        </p:nvPicPr>
        <p:blipFill>
          <a:blip r:embed="rId3"/>
          <a:stretch>
            <a:fillRect/>
          </a:stretch>
        </p:blipFill>
        <p:spPr>
          <a:xfrm>
            <a:off x="5144300" y="41159"/>
            <a:ext cx="1674254" cy="468000"/>
          </a:xfrm>
          <a:prstGeom prst="rect">
            <a:avLst/>
          </a:prstGeom>
        </p:spPr>
      </p:pic>
      <p:sp>
        <p:nvSpPr>
          <p:cNvPr id="20" name="角丸四角形 19"/>
          <p:cNvSpPr/>
          <p:nvPr/>
        </p:nvSpPr>
        <p:spPr>
          <a:xfrm>
            <a:off x="72000" y="3155680"/>
            <a:ext cx="6722500" cy="2916000"/>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smtClean="0">
                <a:solidFill>
                  <a:prstClr val="black"/>
                </a:solidFill>
                <a:latin typeface="メイリオ" panose="020B0604030504040204" pitchFamily="50" charset="-128"/>
                <a:ea typeface="メイリオ" panose="020B0604030504040204" pitchFamily="50" charset="-128"/>
              </a:rPr>
              <a:t>■以下</a:t>
            </a:r>
            <a:r>
              <a:rPr kumimoji="1" lang="ja-JP" altLang="en-US" dirty="0">
                <a:solidFill>
                  <a:prstClr val="black"/>
                </a:solidFill>
                <a:latin typeface="メイリオ" panose="020B0604030504040204" pitchFamily="50" charset="-128"/>
                <a:ea typeface="メイリオ" panose="020B0604030504040204" pitchFamily="50" charset="-128"/>
              </a:rPr>
              <a:t>の①～③のいずれかに該当する</a:t>
            </a:r>
            <a:r>
              <a:rPr kumimoji="1" lang="ja-JP" altLang="en-US" dirty="0" smtClean="0">
                <a:solidFill>
                  <a:prstClr val="black"/>
                </a:solidFill>
                <a:latin typeface="メイリオ" panose="020B0604030504040204" pitchFamily="50" charset="-128"/>
                <a:ea typeface="メイリオ" panose="020B0604030504040204" pitchFamily="50" charset="-128"/>
              </a:rPr>
              <a:t>方</a:t>
            </a:r>
            <a:endParaRPr kumimoji="1" lang="ja-JP" altLang="en-US" b="1" u="sng"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smtClean="0">
                <a:solidFill>
                  <a:prstClr val="black"/>
                </a:solidFill>
                <a:latin typeface="メイリオ" panose="020B0604030504040204" pitchFamily="50" charset="-128"/>
                <a:ea typeface="メイリオ" panose="020B0604030504040204" pitchFamily="50" charset="-128"/>
              </a:rPr>
              <a:t>　①　</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令和４年４月分の児童扶養手当受給者の方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②　</a:t>
            </a:r>
            <a:r>
              <a:rPr kumimoji="1" lang="ja-JP" altLang="en-US" sz="1600" b="1" dirty="0">
                <a:solidFill>
                  <a:prstClr val="black"/>
                </a:solidFill>
                <a:latin typeface="メイリオ" panose="020B0604030504040204" pitchFamily="50" charset="-128"/>
                <a:ea typeface="メイリオ" panose="020B0604030504040204" pitchFamily="50" charset="-128"/>
              </a:rPr>
              <a:t>公的年金等を受給</a:t>
            </a:r>
            <a:r>
              <a:rPr kumimoji="1" lang="ja-JP" altLang="en-US" sz="1600" dirty="0">
                <a:solidFill>
                  <a:prstClr val="black"/>
                </a:solidFill>
                <a:latin typeface="メイリオ" panose="020B0604030504040204" pitchFamily="50" charset="-128"/>
                <a:ea typeface="メイリオ" panose="020B0604030504040204" pitchFamily="50" charset="-128"/>
              </a:rPr>
              <a:t>していることにより、</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令和４年４月分</a:t>
            </a:r>
            <a:r>
              <a:rPr kumimoji="1" lang="ja-JP" altLang="en-US" sz="1600" b="1" dirty="0">
                <a:solidFill>
                  <a:prstClr val="black"/>
                </a:solidFill>
                <a:latin typeface="メイリオ" panose="020B0604030504040204" pitchFamily="50" charset="-128"/>
                <a:ea typeface="メイリオ" panose="020B0604030504040204" pitchFamily="50" charset="-128"/>
              </a:rPr>
              <a:t>の児童扶養手当</a:t>
            </a:r>
            <a:r>
              <a:rPr kumimoji="1" lang="ja-JP" altLang="en-US" sz="1600" b="1" dirty="0" smtClean="0">
                <a:solidFill>
                  <a:prstClr val="black"/>
                </a:solidFill>
                <a:latin typeface="メイリオ" panose="020B0604030504040204" pitchFamily="50" charset="-128"/>
                <a:ea typeface="メイリオ" panose="020B0604030504040204" pitchFamily="50" charset="-128"/>
              </a:rPr>
              <a:t>の支給</a:t>
            </a:r>
            <a:r>
              <a:rPr kumimoji="1" lang="ja-JP" altLang="en-US" sz="1600" b="1" dirty="0">
                <a:solidFill>
                  <a:prstClr val="black"/>
                </a:solidFill>
                <a:latin typeface="メイリオ" panose="020B0604030504040204" pitchFamily="50" charset="-128"/>
                <a:ea typeface="メイリオ" panose="020B0604030504040204" pitchFamily="50" charset="-128"/>
              </a:rPr>
              <a:t>を受けて</a:t>
            </a:r>
            <a:r>
              <a:rPr kumimoji="1" lang="ja-JP" altLang="en-US" sz="1600" b="1" dirty="0" smtClean="0">
                <a:solidFill>
                  <a:prstClr val="black"/>
                </a:solidFill>
                <a:latin typeface="メイリオ" panose="020B0604030504040204" pitchFamily="50" charset="-128"/>
                <a:ea typeface="メイリオ" panose="020B0604030504040204" pitchFamily="50" charset="-128"/>
              </a:rPr>
              <a:t>いない方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en-US" altLang="ja-JP" sz="1400" dirty="0" smtClean="0">
                <a:solidFill>
                  <a:prstClr val="black"/>
                </a:solidFill>
                <a:latin typeface="メイリオ" panose="020B0604030504040204" pitchFamily="50" charset="-128"/>
                <a:ea typeface="メイリオ" panose="020B0604030504040204" pitchFamily="50" charset="-128"/>
              </a:rPr>
              <a:t>  </a:t>
            </a:r>
            <a:r>
              <a:rPr kumimoji="1" lang="ja-JP" altLang="en-US"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公的年金等」には、遺族年金、障害年金、老齢年金、労災年金、遺族補償など</a:t>
            </a:r>
            <a:r>
              <a:rPr kumimoji="1" lang="ja-JP" altLang="en-US" sz="1400" dirty="0" smtClean="0">
                <a:solidFill>
                  <a:prstClr val="black"/>
                </a:solidFill>
                <a:latin typeface="メイリオ" panose="020B0604030504040204" pitchFamily="50" charset="-128"/>
                <a:ea typeface="メイリオ" panose="020B0604030504040204" pitchFamily="50" charset="-128"/>
              </a:rPr>
              <a:t>が該当します。）</a:t>
            </a:r>
            <a:endParaRPr kumimoji="1" lang="en-US" altLang="ja-JP" sz="1400" baseline="30000"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③　新型</a:t>
            </a:r>
            <a:r>
              <a:rPr kumimoji="1" lang="ja-JP" altLang="en-US" sz="1600" dirty="0">
                <a:solidFill>
                  <a:prstClr val="black"/>
                </a:solidFill>
                <a:latin typeface="メイリオ" panose="020B0604030504040204" pitchFamily="50" charset="-128"/>
                <a:ea typeface="メイリオ" panose="020B0604030504040204" pitchFamily="50" charset="-128"/>
              </a:rPr>
              <a:t>コロナウイルス感染症の影響を受けて家計が急変するなど</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r>
              <a:rPr kumimoji="1" lang="ja-JP" altLang="en-US" sz="1600" b="1" dirty="0" smtClean="0">
                <a:solidFill>
                  <a:prstClr val="black"/>
                </a:solidFill>
                <a:latin typeface="メイリオ" panose="020B0604030504040204" pitchFamily="50" charset="-128"/>
                <a:ea typeface="メイリオ" panose="020B0604030504040204" pitchFamily="50" charset="-128"/>
              </a:rPr>
              <a:t>収入が児童</a:t>
            </a:r>
            <a:r>
              <a:rPr kumimoji="1" lang="ja-JP" altLang="en-US" sz="1600" b="1" dirty="0">
                <a:solidFill>
                  <a:prstClr val="black"/>
                </a:solidFill>
                <a:latin typeface="メイリオ" panose="020B0604030504040204" pitchFamily="50" charset="-128"/>
                <a:ea typeface="メイリオ" panose="020B0604030504040204" pitchFamily="50" charset="-128"/>
              </a:rPr>
              <a:t>扶養手当を受給している方と同じ水準となっている</a:t>
            </a:r>
            <a:r>
              <a:rPr kumimoji="1" lang="ja-JP" altLang="en-US" sz="1600" b="1" dirty="0" smtClean="0">
                <a:solidFill>
                  <a:prstClr val="black"/>
                </a:solidFill>
                <a:latin typeface="メイリオ" panose="020B0604030504040204" pitchFamily="50" charset="-128"/>
                <a:ea typeface="メイリオ" panose="020B0604030504040204" pitchFamily="50" charset="-128"/>
              </a:rPr>
              <a:t>方</a:t>
            </a:r>
          </a:p>
          <a:p>
            <a:pPr marL="180000" lvl="0" indent="-457200">
              <a:lnSpc>
                <a:spcPts val="1700"/>
              </a:lnSpc>
              <a:spcBef>
                <a:spcPts val="800"/>
              </a:spcBef>
            </a:pPr>
            <a:r>
              <a:rPr kumimoji="1" lang="en-US" altLang="ja-JP"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smtClean="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smtClean="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smtClean="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smtClean="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smtClean="0">
                <a:solidFill>
                  <a:prstClr val="black"/>
                </a:solidFill>
                <a:latin typeface="メイリオ" pitchFamily="50" charset="-128"/>
                <a:ea typeface="メイリオ" pitchFamily="50" charset="-128"/>
                <a:cs typeface="メイリオ" pitchFamily="50" charset="-128"/>
              </a:rPr>
              <a:t>ご自宅</a:t>
            </a:r>
            <a:r>
              <a:rPr lang="ja-JP" altLang="en-US" sz="1300" dirty="0">
                <a:solidFill>
                  <a:prstClr val="black"/>
                </a:solidFill>
                <a:latin typeface="メイリオ" pitchFamily="50" charset="-128"/>
                <a:ea typeface="メイリオ" pitchFamily="50" charset="-128"/>
                <a:cs typeface="メイリオ" pitchFamily="50" charset="-128"/>
              </a:rPr>
              <a:t>や職場など</a:t>
            </a:r>
            <a:r>
              <a:rPr lang="ja-JP" altLang="en-US" sz="1300" dirty="0" smtClean="0">
                <a:solidFill>
                  <a:prstClr val="black"/>
                </a:solidFill>
                <a:latin typeface="メイリオ" pitchFamily="50" charset="-128"/>
                <a:ea typeface="メイリオ" pitchFamily="50" charset="-128"/>
                <a:cs typeface="メイリオ" pitchFamily="50" charset="-128"/>
              </a:rPr>
              <a:t>に都道府県・市区町村</a:t>
            </a:r>
            <a:r>
              <a:rPr lang="ja-JP" altLang="en-US" sz="1300" dirty="0">
                <a:solidFill>
                  <a:prstClr val="black"/>
                </a:solidFill>
                <a:latin typeface="メイリオ" pitchFamily="50" charset="-128"/>
                <a:ea typeface="メイリオ" pitchFamily="50" charset="-128"/>
                <a:cs typeface="メイリオ" pitchFamily="50" charset="-128"/>
              </a:rPr>
              <a:t>や厚生労働省（の職員）など</a:t>
            </a:r>
            <a:r>
              <a:rPr lang="ja-JP" altLang="en-US" sz="1300" dirty="0" smtClean="0">
                <a:solidFill>
                  <a:prstClr val="black"/>
                </a:solidFill>
                <a:latin typeface="メイリオ" pitchFamily="50" charset="-128"/>
                <a:ea typeface="メイリオ" pitchFamily="50" charset="-128"/>
                <a:cs typeface="メイリオ" pitchFamily="50" charset="-128"/>
              </a:rPr>
              <a:t>をかたった不審な電話や郵便があった場合は、お住まい</a:t>
            </a:r>
            <a:r>
              <a:rPr lang="ja-JP" altLang="en-US" sz="1300" dirty="0">
                <a:solidFill>
                  <a:prstClr val="black"/>
                </a:solidFill>
                <a:latin typeface="メイリオ" pitchFamily="50" charset="-128"/>
                <a:ea typeface="メイリオ" pitchFamily="50" charset="-128"/>
                <a:cs typeface="メイリオ" pitchFamily="50" charset="-128"/>
              </a:rPr>
              <a:t>の</a:t>
            </a:r>
            <a:r>
              <a:rPr lang="ja-JP" altLang="en-US" sz="1300" dirty="0" smtClean="0">
                <a:solidFill>
                  <a:prstClr val="black"/>
                </a:solidFill>
                <a:latin typeface="メイリオ" pitchFamily="50" charset="-128"/>
                <a:ea typeface="メイリオ" pitchFamily="50" charset="-128"/>
                <a:cs typeface="メイリオ" pitchFamily="50" charset="-128"/>
              </a:rPr>
              <a:t>市区町村</a:t>
            </a:r>
            <a:r>
              <a:rPr lang="ja-JP" altLang="en-US" sz="1300" dirty="0">
                <a:solidFill>
                  <a:prstClr val="black"/>
                </a:solidFill>
                <a:latin typeface="メイリオ" pitchFamily="50" charset="-128"/>
                <a:ea typeface="メイリオ" pitchFamily="50" charset="-128"/>
                <a:cs typeface="メイリオ" pitchFamily="50" charset="-128"/>
              </a:rPr>
              <a:t>や最寄り</a:t>
            </a:r>
            <a:r>
              <a:rPr lang="ja-JP" altLang="en-US" sz="1300" dirty="0" smtClean="0">
                <a:solidFill>
                  <a:prstClr val="black"/>
                </a:solidFill>
                <a:latin typeface="メイリオ" pitchFamily="50" charset="-128"/>
                <a:ea typeface="メイリオ" pitchFamily="50" charset="-128"/>
                <a:cs typeface="メイリオ" pitchFamily="50" charset="-128"/>
              </a:rPr>
              <a:t>の警察署（または警察相談専用電話</a:t>
            </a:r>
            <a:r>
              <a:rPr lang="en-US" altLang="ja-JP" sz="1300" dirty="0" smtClean="0">
                <a:solidFill>
                  <a:prstClr val="black"/>
                </a:solidFill>
                <a:latin typeface="メイリオ" pitchFamily="50" charset="-128"/>
                <a:ea typeface="メイリオ" pitchFamily="50" charset="-128"/>
                <a:cs typeface="メイリオ" pitchFamily="50" charset="-128"/>
              </a:rPr>
              <a:t>(#9110</a:t>
            </a:r>
            <a:r>
              <a:rPr lang="en-US" altLang="ja-JP" sz="1300" dirty="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）に</a:t>
            </a:r>
            <a:r>
              <a:rPr lang="ja-JP" altLang="en-US" sz="1300" dirty="0" smtClean="0">
                <a:latin typeface="メイリオ" pitchFamily="50" charset="-128"/>
                <a:ea typeface="メイリオ" pitchFamily="50" charset="-128"/>
                <a:cs typeface="メイリオ" pitchFamily="50" charset="-128"/>
              </a:rPr>
              <a:t>ご</a:t>
            </a:r>
            <a:r>
              <a:rPr lang="ja-JP" altLang="en-US" sz="1300" dirty="0" smtClean="0">
                <a:solidFill>
                  <a:prstClr val="black"/>
                </a:solidFill>
                <a:latin typeface="メイリオ" pitchFamily="50" charset="-128"/>
                <a:ea typeface="メイリオ" pitchFamily="50" charset="-128"/>
                <a:cs typeface="メイリオ" pitchFamily="50" charset="-128"/>
              </a:rPr>
              <a:t>連絡</a:t>
            </a:r>
            <a:r>
              <a:rPr lang="ja-JP" altLang="en-US" sz="1300" dirty="0">
                <a:solidFill>
                  <a:prstClr val="black"/>
                </a:solidFill>
                <a:latin typeface="メイリオ" pitchFamily="50" charset="-128"/>
                <a:ea typeface="メイリオ" pitchFamily="50" charset="-128"/>
                <a:cs typeface="メイリオ" pitchFamily="50" charset="-128"/>
              </a:rPr>
              <a:t>ください。</a:t>
            </a:r>
          </a:p>
        </p:txBody>
      </p:sp>
      <p:sp>
        <p:nvSpPr>
          <p:cNvPr id="47" name="角丸四角形 46"/>
          <p:cNvSpPr/>
          <p:nvPr/>
        </p:nvSpPr>
        <p:spPr>
          <a:xfrm>
            <a:off x="107999" y="34799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■上記以外</a:t>
            </a:r>
            <a:r>
              <a:rPr kumimoji="1" lang="ja-JP" altLang="en-US" sz="1600" b="1" dirty="0">
                <a:solidFill>
                  <a:schemeClr val="tx1"/>
                </a:solidFill>
                <a:latin typeface="メイリオ" panose="020B0604030504040204" pitchFamily="50" charset="-128"/>
                <a:ea typeface="メイリオ" panose="020B0604030504040204" pitchFamily="50" charset="-128"/>
              </a:rPr>
              <a:t>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smtClean="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smtClean="0">
                <a:solidFill>
                  <a:schemeClr val="tx1"/>
                </a:solidFill>
                <a:latin typeface="メイリオ" panose="020B0604030504040204" pitchFamily="50" charset="-128"/>
                <a:ea typeface="メイリオ" panose="020B0604030504040204" pitchFamily="50" charset="-128"/>
              </a:rPr>
              <a:t>に</a:t>
            </a:r>
            <a:r>
              <a:rPr kumimoji="1" lang="ja-JP" altLang="en-US" sz="1400" b="1" dirty="0">
                <a:solidFill>
                  <a:schemeClr val="tx1"/>
                </a:solidFill>
                <a:latin typeface="メイリオ" panose="020B0604030504040204" pitchFamily="50" charset="-128"/>
                <a:ea typeface="メイリオ" panose="020B0604030504040204" pitchFamily="50" charset="-128"/>
              </a:rPr>
              <a:t>該当する方）</a:t>
            </a:r>
          </a:p>
        </p:txBody>
      </p:sp>
      <p:sp>
        <p:nvSpPr>
          <p:cNvPr id="50" name="正方形/長方形 49"/>
          <p:cNvSpPr/>
          <p:nvPr/>
        </p:nvSpPr>
        <p:spPr>
          <a:xfrm>
            <a:off x="180000" y="3891368"/>
            <a:ext cx="6516000" cy="1561178"/>
          </a:xfrm>
          <a:prstGeom prst="rect">
            <a:avLst/>
          </a:prstGeom>
        </p:spPr>
        <p:txBody>
          <a:bodyPr wrap="square" lIns="72000" tIns="72000" rIns="72000" bIns="72000">
            <a:spAutoFit/>
          </a:bodyPr>
          <a:lstStyle/>
          <a:p>
            <a:pPr marL="177800" lvl="0" indent="-1778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が必要</a:t>
            </a:r>
            <a:r>
              <a:rPr kumimoji="1" lang="ja-JP" altLang="en-US" sz="1600" dirty="0" smtClean="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a:t>
            </a:r>
            <a:r>
              <a:rPr kumimoji="1" lang="ja-JP" altLang="en-US" sz="1600" dirty="0" smtClean="0">
                <a:solidFill>
                  <a:prstClr val="black"/>
                </a:solidFill>
                <a:latin typeface="メイリオ" panose="020B0604030504040204" pitchFamily="50" charset="-128"/>
                <a:ea typeface="メイリオ" panose="020B0604030504040204" pitchFamily="50" charset="-128"/>
              </a:rPr>
              <a:t>に</a:t>
            </a:r>
            <a:r>
              <a:rPr kumimoji="1" lang="ja-JP" altLang="en-US" sz="1600" dirty="0">
                <a:solidFill>
                  <a:prstClr val="black"/>
                </a:solidFill>
                <a:latin typeface="メイリオ" panose="020B0604030504040204" pitchFamily="50" charset="-128"/>
                <a:ea typeface="メイリオ" panose="020B0604030504040204" pitchFamily="50" charset="-128"/>
              </a:rPr>
              <a:t>吉富町</a:t>
            </a:r>
            <a:r>
              <a:rPr kumimoji="1" lang="ja-JP" altLang="en-US" sz="1600" dirty="0" smtClean="0">
                <a:solidFill>
                  <a:prstClr val="black"/>
                </a:solidFill>
                <a:latin typeface="メイリオ" panose="020B0604030504040204" pitchFamily="50" charset="-128"/>
                <a:ea typeface="メイリオ" panose="020B0604030504040204" pitchFamily="50" charset="-128"/>
              </a:rPr>
              <a:t>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a:t>
            </a:r>
            <a:r>
              <a:rPr kumimoji="1" lang="ja-JP" altLang="en-US" sz="1600" dirty="0" smtClean="0">
                <a:solidFill>
                  <a:prstClr val="black"/>
                </a:solidFill>
                <a:latin typeface="メイリオ" panose="020B0604030504040204" pitchFamily="50" charset="-128"/>
                <a:ea typeface="メイリオ" panose="020B0604030504040204" pitchFamily="50" charset="-128"/>
              </a:rPr>
              <a:t>して指定</a:t>
            </a:r>
            <a:r>
              <a:rPr kumimoji="1" lang="ja-JP" altLang="en-US" sz="1600" dirty="0">
                <a:solidFill>
                  <a:prstClr val="black"/>
                </a:solidFill>
                <a:latin typeface="メイリオ" panose="020B0604030504040204" pitchFamily="50" charset="-128"/>
                <a:ea typeface="メイリオ" panose="020B0604030504040204" pitchFamily="50" charset="-128"/>
              </a:rPr>
              <a:t>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538320"/>
            <a:ext cx="6390917" cy="2121838"/>
            <a:chOff x="213701" y="5487520"/>
            <a:chExt cx="6390917" cy="2121838"/>
          </a:xfrm>
        </p:grpSpPr>
        <p:grpSp>
          <p:nvGrpSpPr>
            <p:cNvPr id="5" name="グループ化 4"/>
            <p:cNvGrpSpPr/>
            <p:nvPr/>
          </p:nvGrpSpPr>
          <p:grpSpPr>
            <a:xfrm>
              <a:off x="213701" y="5487520"/>
              <a:ext cx="6390917" cy="2121838"/>
              <a:chOff x="196960" y="2658724"/>
              <a:chExt cx="6422728"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ひとり親世帯</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給付</a:t>
                  </a:r>
                  <a:r>
                    <a:rPr kumimoji="1" lang="ja-JP" altLang="en-US" sz="1600" b="1" dirty="0">
                      <a:latin typeface="メイリオ" panose="020B0604030504040204" pitchFamily="50" charset="-128"/>
                      <a:ea typeface="メイリオ" panose="020B0604030504040204" pitchFamily="50" charset="-128"/>
                    </a:rPr>
                    <a:t>金</a:t>
                  </a:r>
                  <a:r>
                    <a:rPr kumimoji="1" lang="ja-JP" altLang="en-US" sz="1600" b="1" dirty="0" smtClean="0">
                      <a:latin typeface="メイリオ" panose="020B0604030504040204" pitchFamily="50" charset="-128"/>
                      <a:ea typeface="メイリオ" panose="020B0604030504040204" pitchFamily="50" charset="-128"/>
                    </a:rPr>
                    <a:t>の申請手続き</a:t>
                  </a:r>
                  <a:endParaRPr kumimoji="1" lang="ja-JP" altLang="en-US" sz="1600" b="1" dirty="0">
                    <a:latin typeface="メイリオ" panose="020B0604030504040204" pitchFamily="50" charset="-128"/>
                    <a:ea typeface="メイリオ" panose="020B0604030504040204" pitchFamily="50" charset="-128"/>
                  </a:endParaRP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rPr>
                    <a:t>指定口座へ振込み</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614314"/>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67688" y="4091139"/>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福岡県</a:t>
                </a:r>
              </a:p>
            </p:txBody>
          </p:sp>
        </p:grpSp>
        <p:sp>
          <p:nvSpPr>
            <p:cNvPr id="2" name="角丸四角形吹き出し 1"/>
            <p:cNvSpPr/>
            <p:nvPr/>
          </p:nvSpPr>
          <p:spPr>
            <a:xfrm>
              <a:off x="1584000" y="6013959"/>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a:t>
              </a:r>
              <a:r>
                <a:rPr kumimoji="1" lang="ja-JP" altLang="en-US" sz="1300" dirty="0" smtClean="0">
                  <a:solidFill>
                    <a:prstClr val="black"/>
                  </a:solidFill>
                  <a:latin typeface="メイリオ" panose="020B0604030504040204" pitchFamily="50" charset="-128"/>
                  <a:ea typeface="メイリオ" panose="020B0604030504040204" pitchFamily="50" charset="-128"/>
                </a:rPr>
                <a:t>窓口</a:t>
              </a:r>
              <a:r>
                <a:rPr kumimoji="1" lang="ja-JP" altLang="en-US" sz="1300" dirty="0">
                  <a:solidFill>
                    <a:prstClr val="black"/>
                  </a:solidFill>
                  <a:latin typeface="メイリオ" panose="020B0604030504040204" pitchFamily="50" charset="-128"/>
                  <a:ea typeface="メイリオ" panose="020B0604030504040204" pitchFamily="50" charset="-128"/>
                </a:rPr>
                <a:t>に直接または郵送</a:t>
              </a:r>
              <a:r>
                <a:rPr kumimoji="1" lang="ja-JP" altLang="en-US" sz="1300" dirty="0" smtClean="0">
                  <a:solidFill>
                    <a:prstClr val="black"/>
                  </a:solidFill>
                  <a:latin typeface="メイリオ" panose="020B0604030504040204" pitchFamily="50" charset="-128"/>
                  <a:ea typeface="メイリオ" panose="020B0604030504040204" pitchFamily="50" charset="-128"/>
                </a:rPr>
                <a:t>でご提出</a:t>
              </a:r>
              <a:r>
                <a:rPr kumimoji="1" lang="ja-JP" altLang="en-US" sz="1300" dirty="0">
                  <a:solidFill>
                    <a:prstClr val="black"/>
                  </a:solidFill>
                  <a:latin typeface="メイリオ" panose="020B0604030504040204" pitchFamily="50" charset="-128"/>
                  <a:ea typeface="メイリオ" panose="020B0604030504040204" pitchFamily="50" charset="-128"/>
                </a:rPr>
                <a:t>ください</a:t>
              </a:r>
              <a:r>
                <a:rPr kumimoji="1" lang="ja-JP" altLang="en-US" sz="1300" dirty="0" smtClean="0">
                  <a:solidFill>
                    <a:prstClr val="black"/>
                  </a:solidFill>
                  <a:latin typeface="メイリオ" panose="020B0604030504040204" pitchFamily="50" charset="-128"/>
                  <a:ea typeface="メイリオ" panose="020B0604030504040204" pitchFamily="50" charset="-128"/>
                </a:rPr>
                <a:t>。</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smtClean="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96554"/>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■令和４年４月分</a:t>
            </a:r>
            <a:r>
              <a:rPr kumimoji="1" lang="ja-JP" altLang="en-US" sz="1600" b="1" dirty="0">
                <a:solidFill>
                  <a:schemeClr val="tx1"/>
                </a:solidFill>
                <a:latin typeface="メイリオ" panose="020B0604030504040204" pitchFamily="50" charset="-128"/>
                <a:ea typeface="メイリオ" panose="020B0604030504040204" pitchFamily="50" charset="-128"/>
              </a:rPr>
              <a:t>の児童扶養</a:t>
            </a:r>
            <a:r>
              <a:rPr kumimoji="1" lang="ja-JP" altLang="en-US" sz="1600" b="1" dirty="0" smtClean="0">
                <a:solidFill>
                  <a:schemeClr val="tx1"/>
                </a:solidFill>
                <a:latin typeface="メイリオ" panose="020B0604030504040204" pitchFamily="50" charset="-128"/>
                <a:ea typeface="メイリオ" panose="020B0604030504040204" pitchFamily="50" charset="-128"/>
              </a:rPr>
              <a:t>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dirty="0" smtClean="0">
                <a:solidFill>
                  <a:schemeClr val="tx1"/>
                </a:solidFill>
                <a:latin typeface="メイリオ" panose="020B0604030504040204" pitchFamily="50" charset="-128"/>
                <a:ea typeface="メイリオ" panose="020B0604030504040204" pitchFamily="50" charset="-128"/>
              </a:rPr>
              <a:t>１の①</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30" name="テキスト ボックス 29"/>
          <p:cNvSpPr txBox="1"/>
          <p:nvPr/>
        </p:nvSpPr>
        <p:spPr>
          <a:xfrm>
            <a:off x="343524" y="19173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ご注意ください</a:t>
            </a:r>
            <a:r>
              <a:rPr kumimoji="1" lang="en-US" altLang="ja-JP" sz="1400" b="1" dirty="0" smtClean="0">
                <a:latin typeface="メイリオ" panose="020B0604030504040204" pitchFamily="50" charset="-128"/>
                <a:ea typeface="メイリオ" panose="020B0604030504040204" pitchFamily="50" charset="-128"/>
              </a:rPr>
              <a:t>】</a:t>
            </a: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smtClean="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00731"/>
            <a:ext cx="6480000" cy="953320"/>
          </a:xfrm>
          <a:prstGeom prst="rect">
            <a:avLst/>
          </a:prstGeom>
          <a:noFill/>
        </p:spPr>
        <p:txBody>
          <a:bodyPr wrap="square" lIns="72000" tIns="72000" rIns="72000" bIns="72000" rtlCol="0">
            <a:spAutoFit/>
          </a:bodyPr>
          <a:lstStyle/>
          <a:p>
            <a:pPr marL="180000" lvl="0" indent="-4572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smtClean="0">
                <a:latin typeface="メイリオ" panose="020B0604030504040204" pitchFamily="50" charset="-128"/>
                <a:ea typeface="メイリオ" panose="020B0604030504040204" pitchFamily="50" charset="-128"/>
              </a:rPr>
              <a:t>▶ </a:t>
            </a:r>
            <a:r>
              <a:rPr kumimoji="1" lang="en-US" altLang="ja-JP" sz="1600" b="1" dirty="0" smtClean="0">
                <a:latin typeface="メイリオ" panose="020B0604030504040204" pitchFamily="50" charset="-128"/>
                <a:ea typeface="メイリオ" panose="020B0604030504040204" pitchFamily="50" charset="-128"/>
              </a:rPr>
              <a:t>6</a:t>
            </a:r>
            <a:r>
              <a:rPr kumimoji="1" lang="ja-JP" altLang="en-US" sz="1600" b="1" dirty="0" smtClean="0">
                <a:latin typeface="メイリオ" panose="020B0604030504040204" pitchFamily="50" charset="-128"/>
                <a:ea typeface="メイリオ" panose="020B0604030504040204" pitchFamily="50" charset="-128"/>
              </a:rPr>
              <a:t>月</a:t>
            </a:r>
            <a:r>
              <a:rPr kumimoji="1" lang="en-US" altLang="ja-JP" sz="1600" b="1" dirty="0" smtClean="0">
                <a:latin typeface="メイリオ" panose="020B0604030504040204" pitchFamily="50" charset="-128"/>
                <a:ea typeface="メイリオ" panose="020B0604030504040204" pitchFamily="50" charset="-128"/>
              </a:rPr>
              <a:t>24</a:t>
            </a:r>
            <a:r>
              <a:rPr kumimoji="1" lang="ja-JP" altLang="en-US" sz="1600" b="1" dirty="0" smtClean="0">
                <a:latin typeface="メイリオ" panose="020B0604030504040204" pitchFamily="50" charset="-128"/>
                <a:ea typeface="メイリオ" panose="020B0604030504040204" pitchFamily="50" charset="-128"/>
              </a:rPr>
              <a:t>日（金）</a:t>
            </a:r>
            <a:r>
              <a:rPr kumimoji="1" lang="ja-JP" altLang="en-US" sz="1600" dirty="0" smtClean="0">
                <a:latin typeface="メイリオ" panose="020B0604030504040204" pitchFamily="50" charset="-128"/>
                <a:ea typeface="メイリオ" panose="020B0604030504040204" pitchFamily="50" charset="-128"/>
              </a:rPr>
              <a:t>に令和４年４月分の児童扶養手当を支給している口座に振り込みます。</a:t>
            </a:r>
            <a:endParaRPr kumimoji="1" lang="ja-JP" altLang="en-US" sz="16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450687" y="5788466"/>
            <a:ext cx="1146294" cy="338554"/>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吉富町</a:t>
            </a:r>
            <a:endParaRPr kumimoji="1" lang="ja-JP" altLang="en-US" sz="1600" b="1" dirty="0">
              <a:latin typeface="メイリオ" panose="020B0604030504040204" pitchFamily="50" charset="-128"/>
              <a:ea typeface="メイリオ" panose="020B0604030504040204" pitchFamily="50" charset="-128"/>
            </a:endParaRPr>
          </a:p>
        </p:txBody>
      </p:sp>
      <p:sp>
        <p:nvSpPr>
          <p:cNvPr id="33" name="角丸四角形 32"/>
          <p:cNvSpPr/>
          <p:nvPr/>
        </p:nvSpPr>
        <p:spPr>
          <a:xfrm>
            <a:off x="5486508" y="6952413"/>
            <a:ext cx="1074651" cy="707745"/>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907768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6609</TotalTime>
  <Words>615</Words>
  <Application>Microsoft Office PowerPoint</Application>
  <PresentationFormat>A4 210 x 297 mm</PresentationFormat>
  <Paragraphs>41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LGPC039</cp:lastModifiedBy>
  <cp:revision>433</cp:revision>
  <cp:lastPrinted>2022-07-05T23:49:31Z</cp:lastPrinted>
  <dcterms:created xsi:type="dcterms:W3CDTF">2020-04-07T04:57:46Z</dcterms:created>
  <dcterms:modified xsi:type="dcterms:W3CDTF">2022-07-05T23:50:10Z</dcterms:modified>
</cp:coreProperties>
</file>