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1" r:id="rId2"/>
    <p:sldId id="262"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96391" autoAdjust="0"/>
  </p:normalViewPr>
  <p:slideViewPr>
    <p:cSldViewPr snapToGrid="0">
      <p:cViewPr>
        <p:scale>
          <a:sx n="125" d="100"/>
          <a:sy n="125" d="100"/>
        </p:scale>
        <p:origin x="648" y="-2352"/>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7" tIns="45714" rIns="91427" bIns="45714"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7" tIns="45714" rIns="91427" bIns="45714" rtlCol="0"/>
          <a:lstStyle>
            <a:lvl1pPr algn="r">
              <a:defRPr sz="1200"/>
            </a:lvl1pPr>
          </a:lstStyle>
          <a:p>
            <a:fld id="{11035C0A-6A21-427D-A3EB-E8A52BE8FF8D}" type="datetimeFigureOut">
              <a:rPr kumimoji="1" lang="ja-JP" altLang="en-US" smtClean="0"/>
              <a:t>2022/7/6</a:t>
            </a:fld>
            <a:endParaRPr kumimoji="1" lang="ja-JP" altLang="en-US"/>
          </a:p>
        </p:txBody>
      </p:sp>
      <p:sp>
        <p:nvSpPr>
          <p:cNvPr id="4" name="フッター プレースホルダー 3"/>
          <p:cNvSpPr>
            <a:spLocks noGrp="1"/>
          </p:cNvSpPr>
          <p:nvPr>
            <p:ph type="ftr" sz="quarter" idx="2"/>
          </p:nvPr>
        </p:nvSpPr>
        <p:spPr>
          <a:xfrm>
            <a:off x="2" y="9371013"/>
            <a:ext cx="2919413" cy="495300"/>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27" tIns="45714" rIns="91427" bIns="45714"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4813"/>
          </a:xfrm>
          <a:prstGeom prst="rect">
            <a:avLst/>
          </a:prstGeom>
        </p:spPr>
        <p:txBody>
          <a:bodyPr vert="horz" lIns="90638" tIns="45318" rIns="90638" bIns="45318"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15573" y="1"/>
            <a:ext cx="2918621" cy="494813"/>
          </a:xfrm>
          <a:prstGeom prst="rect">
            <a:avLst/>
          </a:prstGeom>
        </p:spPr>
        <p:txBody>
          <a:bodyPr vert="horz" lIns="90638" tIns="45318" rIns="90638" bIns="45318" rtlCol="0"/>
          <a:lstStyle>
            <a:lvl1pPr algn="r">
              <a:defRPr sz="1200"/>
            </a:lvl1pPr>
          </a:lstStyle>
          <a:p>
            <a:fld id="{7072B0E7-22FF-4BC1-A758-8F10060C7725}" type="datetimeFigureOut">
              <a:rPr kumimoji="1" lang="ja-JP" altLang="en-US" smtClean="0"/>
              <a:t>2022/7/6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8" tIns="45318" rIns="90638" bIns="45318"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2022/7/6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endPar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smtClean="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43401" y="7937275"/>
            <a:ext cx="6882531" cy="1961874"/>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r>
              <a:rPr kumimoji="1" lang="ja-JP" altLang="en-US" b="1" dirty="0" smtClean="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b="1" u="sng" dirty="0" smtClean="0">
                <a:ln w="6600">
                  <a:noFill/>
                  <a:prstDash val="solid"/>
                </a:ln>
                <a:solidFill>
                  <a:srgbClr val="008EC0"/>
                </a:solidFill>
                <a:latin typeface="メイリオ" panose="020B0604030504040204" pitchFamily="50" charset="-128"/>
                <a:ea typeface="メイリオ" panose="020B0604030504040204" pitchFamily="50" charset="-128"/>
              </a:rPr>
              <a:t>厚生労働省　コールセンター</a:t>
            </a:r>
            <a:endParaRPr kumimoji="1" lang="en-US" altLang="ja-JP" b="1" u="sng" dirty="0">
              <a:ln w="6600">
                <a:noFill/>
                <a:prstDash val="solid"/>
              </a:ln>
              <a:solidFill>
                <a:srgbClr val="008EC0"/>
              </a:solidFill>
              <a:latin typeface="メイリオ" panose="020B0604030504040204" pitchFamily="50" charset="-128"/>
              <a:ea typeface="メイリオ" panose="020B0604030504040204" pitchFamily="50" charset="-128"/>
            </a:endParaRPr>
          </a:p>
          <a:p>
            <a:pPr lvl="0">
              <a:lnSpc>
                <a:spcPts val="3800"/>
              </a:lnSpc>
              <a:spcBef>
                <a:spcPts val="300"/>
              </a:spcBef>
              <a:defRPr/>
            </a:pPr>
            <a:r>
              <a:rPr kumimoji="1" lang="en-US" altLang="ja-JP" sz="3200" b="1" dirty="0" smtClean="0">
                <a:ln w="6600">
                  <a:noFill/>
                  <a:prstDash val="solid"/>
                </a:ln>
                <a:solidFill>
                  <a:srgbClr val="008EC0"/>
                </a:solidFill>
                <a:latin typeface="メイリオ" panose="020B0604030504040204" pitchFamily="50" charset="-128"/>
                <a:ea typeface="メイリオ" panose="020B0604030504040204" pitchFamily="50" charset="-128"/>
              </a:rPr>
              <a:t>  0120-400-903</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（受付時間</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平日</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9:00</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18:00</a:t>
            </a:r>
            <a:r>
              <a:rPr kumimoji="1" lang="ja-JP" altLang="en-US" sz="1600" b="1" dirty="0" smtClean="0">
                <a:ln w="6600">
                  <a:noFill/>
                  <a:prstDash val="solid"/>
                </a:ln>
                <a:solidFill>
                  <a:srgbClr val="008EC0"/>
                </a:solidFill>
                <a:latin typeface="メイリオ" panose="020B0604030504040204" pitchFamily="50" charset="-128"/>
                <a:ea typeface="メイリオ" panose="020B0604030504040204" pitchFamily="50" charset="-128"/>
              </a:rPr>
              <a:t>）</a:t>
            </a:r>
          </a:p>
          <a:p>
            <a:pPr lvl="0">
              <a:spcBef>
                <a:spcPts val="300"/>
              </a:spcBef>
            </a:pPr>
            <a:r>
              <a:rPr kumimoji="1" lang="ja-JP" altLang="en-US" b="1" dirty="0" smtClean="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smtClean="0">
                <a:ln w="6600">
                  <a:noFill/>
                  <a:prstDash val="solid"/>
                </a:ln>
                <a:solidFill>
                  <a:schemeClr val="tx1"/>
                </a:solidFill>
                <a:latin typeface="メイリオ" panose="020B0604030504040204" pitchFamily="50" charset="-128"/>
                <a:ea typeface="メイリオ" panose="020B0604030504040204" pitchFamily="50" charset="-128"/>
              </a:rPr>
              <a:t>吉富町役場　子育て健康課</a:t>
            </a:r>
            <a:endParaRPr kumimoji="1" lang="en-US" altLang="ja-JP" b="1" u="sng" dirty="0" smtClean="0">
              <a:ln w="6600">
                <a:noFill/>
                <a:prstDash val="solid"/>
              </a:ln>
              <a:solidFill>
                <a:schemeClr val="tx1"/>
              </a:solidFill>
              <a:latin typeface="メイリオ" panose="020B0604030504040204" pitchFamily="50" charset="-128"/>
              <a:ea typeface="メイリオ" panose="020B0604030504040204" pitchFamily="50" charset="-128"/>
            </a:endParaRPr>
          </a:p>
          <a:p>
            <a:pPr lvl="0">
              <a:spcBef>
                <a:spcPts val="300"/>
              </a:spcBef>
            </a:pPr>
            <a:r>
              <a:rPr kumimoji="1" lang="ja-JP" altLang="en-US" sz="3200" b="1" dirty="0" smtClean="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sz="3200" b="1" dirty="0" smtClean="0">
                <a:ln w="6600">
                  <a:noFill/>
                  <a:prstDash val="solid"/>
                </a:ln>
                <a:solidFill>
                  <a:schemeClr val="tx1"/>
                </a:solidFill>
                <a:latin typeface="メイリオ" panose="020B0604030504040204" pitchFamily="50" charset="-128"/>
                <a:ea typeface="メイリオ" panose="020B0604030504040204" pitchFamily="50" charset="-128"/>
              </a:rPr>
              <a:t>0979-24-1133</a:t>
            </a:r>
            <a:endPar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1600" b="1" dirty="0" smtClean="0">
                <a:solidFill>
                  <a:prstClr val="black"/>
                </a:solidFill>
                <a:latin typeface="メイリオ" panose="020B0604030504040204" pitchFamily="50" charset="-128"/>
                <a:ea typeface="メイリオ" panose="020B0604030504040204" pitchFamily="50" charset="-128"/>
              </a:rPr>
              <a:t>、</a:t>
            </a:r>
            <a:r>
              <a:rPr kumimoji="1" lang="ja-JP" altLang="en-US" sz="2200" b="1" u="sng" dirty="0" smtClean="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smtClean="0">
                <a:solidFill>
                  <a:prstClr val="black"/>
                </a:solidFill>
                <a:latin typeface="メイリオ" panose="020B0604030504040204" pitchFamily="50" charset="-128"/>
                <a:ea typeface="メイリオ" panose="020B0604030504040204" pitchFamily="50" charset="-128"/>
              </a:rPr>
              <a:t>を実施します</a:t>
            </a:r>
            <a:r>
              <a:rPr kumimoji="1" lang="ja-JP" altLang="en-US" sz="1600" b="1" dirty="0">
                <a:solidFill>
                  <a:prstClr val="black"/>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7020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a:t>
              </a:r>
              <a:r>
                <a:rPr kumimoji="1" lang="ja-JP" altLang="en-US" sz="2000" b="1" dirty="0" smtClean="0">
                  <a:solidFill>
                    <a:prstClr val="black"/>
                  </a:solidFill>
                  <a:latin typeface="メイリオ" panose="020B0604030504040204" pitchFamily="50" charset="-128"/>
                  <a:ea typeface="メイリオ" panose="020B0604030504040204" pitchFamily="50" charset="-128"/>
                </a:rPr>
                <a:t>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　</a:t>
            </a:r>
            <a:endParaRPr kumimoji="1" lang="en-US" altLang="ja-JP" sz="1200" dirty="0" smtClean="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smtClean="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＊お問い合わせは、下記まで</a:t>
            </a:r>
            <a:r>
              <a:rPr kumimoji="1" lang="ja-JP" altLang="en-US" sz="1600" dirty="0">
                <a:solidFill>
                  <a:prstClr val="black"/>
                </a:solidFill>
                <a:latin typeface="メイリオ" panose="020B0604030504040204" pitchFamily="50" charset="-128"/>
                <a:ea typeface="メイリオ" panose="020B0604030504040204" pitchFamily="50" charset="-128"/>
              </a:rPr>
              <a:t>お電話ください</a:t>
            </a:r>
            <a:r>
              <a:rPr kumimoji="1" lang="ja-JP" altLang="en-US" sz="1600" dirty="0" smtClean="0">
                <a:solidFill>
                  <a:prstClr val="black"/>
                </a:solidFill>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193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smtClean="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6383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smtClean="0">
                <a:solidFill>
                  <a:prstClr val="black"/>
                </a:solidFill>
                <a:latin typeface="メイリオ" panose="020B0604030504040204" pitchFamily="50" charset="-128"/>
                <a:ea typeface="メイリオ" panose="020B0604030504040204" pitchFamily="50" charset="-128"/>
              </a:rPr>
              <a:t>児童</a:t>
            </a:r>
            <a:r>
              <a:rPr kumimoji="1" lang="ja-JP" altLang="en-US" sz="2000" smtClean="0">
                <a:solidFill>
                  <a:prstClr val="black"/>
                </a:solidFill>
                <a:latin typeface="メイリオ" panose="020B0604030504040204" pitchFamily="50" charset="-128"/>
                <a:ea typeface="メイリオ" panose="020B0604030504040204" pitchFamily="50" charset="-128"/>
              </a:rPr>
              <a:t>１人当たり一律</a:t>
            </a:r>
            <a:r>
              <a:rPr kumimoji="1" lang="ja-JP" altLang="en-US" sz="3200" b="1" smtClean="0">
                <a:solidFill>
                  <a:prstClr val="black"/>
                </a:solidFill>
                <a:latin typeface="メイリオ" panose="020B0604030504040204" pitchFamily="50" charset="-128"/>
                <a:ea typeface="メイリオ" panose="020B0604030504040204" pitchFamily="50" charset="-128"/>
              </a:rPr>
              <a:t>５万円</a:t>
            </a:r>
            <a:endParaRPr kumimoji="1" lang="ja-JP" altLang="en-US" sz="3200" dirty="0"/>
          </a:p>
        </p:txBody>
      </p:sp>
      <p:pic>
        <p:nvPicPr>
          <p:cNvPr id="2" name="図 1"/>
          <p:cNvPicPr>
            <a:picLocks noChangeAspect="1"/>
          </p:cNvPicPr>
          <p:nvPr/>
        </p:nvPicPr>
        <p:blipFill>
          <a:blip r:embed="rId3"/>
          <a:stretch>
            <a:fillRect/>
          </a:stretch>
        </p:blipFill>
        <p:spPr>
          <a:xfrm>
            <a:off x="5144300" y="41159"/>
            <a:ext cx="1674254" cy="468000"/>
          </a:xfrm>
          <a:prstGeom prst="rect">
            <a:avLst/>
          </a:prstGeom>
        </p:spPr>
      </p:pic>
      <p:sp>
        <p:nvSpPr>
          <p:cNvPr id="20" name="角丸四角形 19"/>
          <p:cNvSpPr/>
          <p:nvPr/>
        </p:nvSpPr>
        <p:spPr>
          <a:xfrm>
            <a:off x="72000" y="3155680"/>
            <a:ext cx="6722500" cy="2916000"/>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smtClean="0">
                <a:solidFill>
                  <a:prstClr val="black"/>
                </a:solidFill>
                <a:latin typeface="メイリオ" panose="020B0604030504040204" pitchFamily="50" charset="-128"/>
                <a:ea typeface="メイリオ" panose="020B0604030504040204" pitchFamily="50" charset="-128"/>
              </a:rPr>
              <a:t>■以下</a:t>
            </a:r>
            <a:r>
              <a:rPr kumimoji="1" lang="ja-JP" altLang="en-US" dirty="0">
                <a:solidFill>
                  <a:prstClr val="black"/>
                </a:solidFill>
                <a:latin typeface="メイリオ" panose="020B0604030504040204" pitchFamily="50" charset="-128"/>
                <a:ea typeface="メイリオ" panose="020B0604030504040204" pitchFamily="50" charset="-128"/>
              </a:rPr>
              <a:t>の①～③のいずれかに該当する</a:t>
            </a:r>
            <a:r>
              <a:rPr kumimoji="1" lang="ja-JP" altLang="en-US" dirty="0" smtClean="0">
                <a:solidFill>
                  <a:prstClr val="black"/>
                </a:solidFill>
                <a:latin typeface="メイリオ" panose="020B0604030504040204" pitchFamily="50" charset="-128"/>
                <a:ea typeface="メイリオ" panose="020B0604030504040204" pitchFamily="50" charset="-128"/>
              </a:rPr>
              <a:t>方</a:t>
            </a:r>
            <a:endParaRPr kumimoji="1" lang="ja-JP" altLang="en-US" b="1" u="sng" dirty="0" smtClean="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smtClean="0">
                <a:solidFill>
                  <a:prstClr val="black"/>
                </a:solidFill>
                <a:latin typeface="メイリオ" panose="020B0604030504040204" pitchFamily="50" charset="-128"/>
                <a:ea typeface="メイリオ" panose="020B0604030504040204" pitchFamily="50" charset="-128"/>
              </a:rPr>
              <a:t>　①　</a:t>
            </a:r>
            <a:r>
              <a:rPr kumimoji="1" lang="ja-JP" altLang="en-US" sz="1600" b="1" dirty="0" smtClean="0">
                <a:solidFill>
                  <a:prstClr val="black"/>
                </a:solidFill>
                <a:latin typeface="メイリオ" panose="020B0604030504040204" pitchFamily="50" charset="-128"/>
                <a:ea typeface="メイリオ" panose="020B0604030504040204" pitchFamily="50" charset="-128"/>
              </a:rPr>
              <a:t>令和４年４月分の児童扶養手当受給者の方</a:t>
            </a: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②　</a:t>
            </a:r>
            <a:r>
              <a:rPr kumimoji="1" lang="ja-JP" altLang="en-US" sz="1600" b="1" dirty="0">
                <a:solidFill>
                  <a:prstClr val="black"/>
                </a:solidFill>
                <a:latin typeface="メイリオ" panose="020B0604030504040204" pitchFamily="50" charset="-128"/>
                <a:ea typeface="メイリオ" panose="020B0604030504040204" pitchFamily="50" charset="-128"/>
              </a:rPr>
              <a:t>公的年金等を受給</a:t>
            </a:r>
            <a:r>
              <a:rPr kumimoji="1" lang="ja-JP" altLang="en-US" sz="1600" dirty="0">
                <a:solidFill>
                  <a:prstClr val="black"/>
                </a:solidFill>
                <a:latin typeface="メイリオ" panose="020B0604030504040204" pitchFamily="50" charset="-128"/>
                <a:ea typeface="メイリオ" panose="020B0604030504040204" pitchFamily="50" charset="-128"/>
              </a:rPr>
              <a:t>していることにより、</a:t>
            </a:r>
            <a:r>
              <a:rPr kumimoji="1" lang="ja-JP" altLang="en-US" sz="1600" b="1" dirty="0" smtClean="0">
                <a:solidFill>
                  <a:prstClr val="black"/>
                </a:solidFill>
                <a:latin typeface="メイリオ" panose="020B0604030504040204" pitchFamily="50" charset="-128"/>
                <a:ea typeface="メイリオ" panose="020B0604030504040204" pitchFamily="50" charset="-128"/>
              </a:rPr>
              <a:t>令和４年４月分</a:t>
            </a:r>
            <a:r>
              <a:rPr kumimoji="1" lang="ja-JP" altLang="en-US" sz="1600" b="1" dirty="0">
                <a:solidFill>
                  <a:prstClr val="black"/>
                </a:solidFill>
                <a:latin typeface="メイリオ" panose="020B0604030504040204" pitchFamily="50" charset="-128"/>
                <a:ea typeface="メイリオ" panose="020B0604030504040204" pitchFamily="50" charset="-128"/>
              </a:rPr>
              <a:t>の児童扶養手当</a:t>
            </a:r>
            <a:r>
              <a:rPr kumimoji="1" lang="ja-JP" altLang="en-US" sz="1600" b="1" dirty="0" smtClean="0">
                <a:solidFill>
                  <a:prstClr val="black"/>
                </a:solidFill>
                <a:latin typeface="メイリオ" panose="020B0604030504040204" pitchFamily="50" charset="-128"/>
                <a:ea typeface="メイリオ" panose="020B0604030504040204" pitchFamily="50" charset="-128"/>
              </a:rPr>
              <a:t>の支給</a:t>
            </a:r>
            <a:r>
              <a:rPr kumimoji="1" lang="ja-JP" altLang="en-US" sz="1600" b="1" dirty="0">
                <a:solidFill>
                  <a:prstClr val="black"/>
                </a:solidFill>
                <a:latin typeface="メイリオ" panose="020B0604030504040204" pitchFamily="50" charset="-128"/>
                <a:ea typeface="メイリオ" panose="020B0604030504040204" pitchFamily="50" charset="-128"/>
              </a:rPr>
              <a:t>を受けて</a:t>
            </a:r>
            <a:r>
              <a:rPr kumimoji="1" lang="ja-JP" altLang="en-US" sz="1600" b="1" dirty="0" smtClean="0">
                <a:solidFill>
                  <a:prstClr val="black"/>
                </a:solidFill>
                <a:latin typeface="メイリオ" panose="020B0604030504040204" pitchFamily="50" charset="-128"/>
                <a:ea typeface="メイリオ" panose="020B0604030504040204" pitchFamily="50" charset="-128"/>
              </a:rPr>
              <a:t>いない方</a:t>
            </a: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prstClr val="black"/>
                </a:solidFill>
                <a:latin typeface="メイリオ" panose="020B0604030504040204" pitchFamily="50" charset="-128"/>
                <a:ea typeface="メイリオ" panose="020B0604030504040204" pitchFamily="50" charset="-128"/>
              </a:rPr>
              <a:t> </a:t>
            </a:r>
            <a:r>
              <a:rPr kumimoji="1" lang="en-US" altLang="ja-JP" sz="1400" dirty="0" smtClean="0">
                <a:solidFill>
                  <a:prstClr val="black"/>
                </a:solidFill>
                <a:latin typeface="メイリオ" panose="020B0604030504040204" pitchFamily="50" charset="-128"/>
                <a:ea typeface="メイリオ" panose="020B0604030504040204" pitchFamily="50" charset="-128"/>
              </a:rPr>
              <a:t>  </a:t>
            </a:r>
            <a:r>
              <a:rPr kumimoji="1" lang="ja-JP" altLang="en-US" sz="1400" dirty="0" smtClean="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公的年金等」には、遺族年金、障害年金、老齢年金、労災年金、遺族補償など</a:t>
            </a:r>
            <a:r>
              <a:rPr kumimoji="1" lang="ja-JP" altLang="en-US" sz="1400" dirty="0" smtClean="0">
                <a:solidFill>
                  <a:prstClr val="black"/>
                </a:solidFill>
                <a:latin typeface="メイリオ" panose="020B0604030504040204" pitchFamily="50" charset="-128"/>
                <a:ea typeface="メイリオ" panose="020B0604030504040204" pitchFamily="50" charset="-128"/>
              </a:rPr>
              <a:t>が該当します。）</a:t>
            </a:r>
            <a:endParaRPr kumimoji="1" lang="en-US" altLang="ja-JP" sz="1400" baseline="30000"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③　新型</a:t>
            </a:r>
            <a:r>
              <a:rPr kumimoji="1" lang="ja-JP" altLang="en-US" sz="1600" dirty="0">
                <a:solidFill>
                  <a:prstClr val="black"/>
                </a:solidFill>
                <a:latin typeface="メイリオ" panose="020B0604030504040204" pitchFamily="50" charset="-128"/>
                <a:ea typeface="メイリオ" panose="020B0604030504040204" pitchFamily="50" charset="-128"/>
              </a:rPr>
              <a:t>コロナウイルス感染症の影響を受けて家計が急変するなど</a:t>
            </a:r>
            <a:r>
              <a:rPr kumimoji="1" lang="ja-JP" altLang="en-US" sz="1600" dirty="0" smtClean="0">
                <a:solidFill>
                  <a:prstClr val="black"/>
                </a:solidFill>
                <a:latin typeface="メイリオ" panose="020B0604030504040204" pitchFamily="50" charset="-128"/>
                <a:ea typeface="メイリオ" panose="020B0604030504040204" pitchFamily="50" charset="-128"/>
              </a:rPr>
              <a:t>、</a:t>
            </a:r>
            <a:r>
              <a:rPr kumimoji="1" lang="ja-JP" altLang="en-US" sz="1600" b="1" dirty="0" smtClean="0">
                <a:solidFill>
                  <a:prstClr val="black"/>
                </a:solidFill>
                <a:latin typeface="メイリオ" panose="020B0604030504040204" pitchFamily="50" charset="-128"/>
                <a:ea typeface="メイリオ" panose="020B0604030504040204" pitchFamily="50" charset="-128"/>
              </a:rPr>
              <a:t>収入が児童</a:t>
            </a:r>
            <a:r>
              <a:rPr kumimoji="1" lang="ja-JP" altLang="en-US" sz="1600" b="1" dirty="0">
                <a:solidFill>
                  <a:prstClr val="black"/>
                </a:solidFill>
                <a:latin typeface="メイリオ" panose="020B0604030504040204" pitchFamily="50" charset="-128"/>
                <a:ea typeface="メイリオ" panose="020B0604030504040204" pitchFamily="50" charset="-128"/>
              </a:rPr>
              <a:t>扶養手当を受給している方と同じ水準となっている</a:t>
            </a:r>
            <a:r>
              <a:rPr kumimoji="1" lang="ja-JP" altLang="en-US" sz="1600" b="1" dirty="0" smtClean="0">
                <a:solidFill>
                  <a:prstClr val="black"/>
                </a:solidFill>
                <a:latin typeface="メイリオ" panose="020B0604030504040204" pitchFamily="50" charset="-128"/>
                <a:ea typeface="メイリオ" panose="020B0604030504040204" pitchFamily="50" charset="-128"/>
              </a:rPr>
              <a:t>方</a:t>
            </a:r>
          </a:p>
          <a:p>
            <a:pPr marL="180000" lvl="0" indent="-457200">
              <a:lnSpc>
                <a:spcPts val="1700"/>
              </a:lnSpc>
              <a:spcBef>
                <a:spcPts val="800"/>
              </a:spcBef>
            </a:pPr>
            <a:r>
              <a:rPr kumimoji="1" lang="en-US" altLang="ja-JP" sz="1400" dirty="0" smtClean="0">
                <a:solidFill>
                  <a:prstClr val="black"/>
                </a:solidFill>
                <a:latin typeface="メイリオ" panose="020B0604030504040204" pitchFamily="50" charset="-128"/>
                <a:ea typeface="メイリオ" panose="020B0604030504040204" pitchFamily="50" charset="-128"/>
              </a:rPr>
              <a:t>※</a:t>
            </a:r>
            <a:r>
              <a:rPr kumimoji="1" lang="ja-JP" altLang="en-US" sz="1400" dirty="0" smtClean="0">
                <a:solidFill>
                  <a:prstClr val="black"/>
                </a:solidFill>
                <a:latin typeface="メイリオ" panose="020B0604030504040204" pitchFamily="50" charset="-128"/>
                <a:ea typeface="メイリオ" panose="020B0604030504040204" pitchFamily="50" charset="-128"/>
              </a:rPr>
              <a:t>　上記②又は③に該当する場合であっても、ひとり親世帯以外の低所得の子育て世帯対象の子育て世帯生活支援特別給付金の支給を既に受けている場合は、本給付金の支給は受けられません。</a:t>
            </a:r>
            <a:endParaRPr kumimoji="1" lang="en-US" altLang="ja-JP" sz="1400" dirty="0" smtClean="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097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023863"/>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1641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smtClean="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smtClean="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2172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5961" y="8859062"/>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smtClean="0">
                <a:solidFill>
                  <a:prstClr val="black"/>
                </a:solidFill>
                <a:latin typeface="メイリオ" pitchFamily="50" charset="-128"/>
                <a:ea typeface="メイリオ" pitchFamily="50" charset="-128"/>
                <a:cs typeface="メイリオ" pitchFamily="50" charset="-128"/>
              </a:rPr>
              <a:t>ご自宅</a:t>
            </a:r>
            <a:r>
              <a:rPr lang="ja-JP" altLang="en-US" sz="1300" dirty="0">
                <a:solidFill>
                  <a:prstClr val="black"/>
                </a:solidFill>
                <a:latin typeface="メイリオ" pitchFamily="50" charset="-128"/>
                <a:ea typeface="メイリオ" pitchFamily="50" charset="-128"/>
                <a:cs typeface="メイリオ" pitchFamily="50" charset="-128"/>
              </a:rPr>
              <a:t>や職場など</a:t>
            </a:r>
            <a:r>
              <a:rPr lang="ja-JP" altLang="en-US" sz="1300" dirty="0" smtClean="0">
                <a:solidFill>
                  <a:prstClr val="black"/>
                </a:solidFill>
                <a:latin typeface="メイリオ" pitchFamily="50" charset="-128"/>
                <a:ea typeface="メイリオ" pitchFamily="50" charset="-128"/>
                <a:cs typeface="メイリオ" pitchFamily="50" charset="-128"/>
              </a:rPr>
              <a:t>に都道府県・市区町村</a:t>
            </a:r>
            <a:r>
              <a:rPr lang="ja-JP" altLang="en-US" sz="1300" dirty="0">
                <a:solidFill>
                  <a:prstClr val="black"/>
                </a:solidFill>
                <a:latin typeface="メイリオ" pitchFamily="50" charset="-128"/>
                <a:ea typeface="メイリオ" pitchFamily="50" charset="-128"/>
                <a:cs typeface="メイリオ" pitchFamily="50" charset="-128"/>
              </a:rPr>
              <a:t>や厚生労働省（の職員）など</a:t>
            </a:r>
            <a:r>
              <a:rPr lang="ja-JP" altLang="en-US" sz="1300" dirty="0" smtClean="0">
                <a:solidFill>
                  <a:prstClr val="black"/>
                </a:solidFill>
                <a:latin typeface="メイリオ" pitchFamily="50" charset="-128"/>
                <a:ea typeface="メイリオ" pitchFamily="50" charset="-128"/>
                <a:cs typeface="メイリオ" pitchFamily="50" charset="-128"/>
              </a:rPr>
              <a:t>をかたった不審な電話や郵便があった場合は、お住まい</a:t>
            </a:r>
            <a:r>
              <a:rPr lang="ja-JP" altLang="en-US" sz="1300" dirty="0">
                <a:solidFill>
                  <a:prstClr val="black"/>
                </a:solidFill>
                <a:latin typeface="メイリオ" pitchFamily="50" charset="-128"/>
                <a:ea typeface="メイリオ" pitchFamily="50" charset="-128"/>
                <a:cs typeface="メイリオ" pitchFamily="50" charset="-128"/>
              </a:rPr>
              <a:t>の</a:t>
            </a:r>
            <a:r>
              <a:rPr lang="ja-JP" altLang="en-US" sz="1300" dirty="0" smtClean="0">
                <a:solidFill>
                  <a:prstClr val="black"/>
                </a:solidFill>
                <a:latin typeface="メイリオ" pitchFamily="50" charset="-128"/>
                <a:ea typeface="メイリオ" pitchFamily="50" charset="-128"/>
                <a:cs typeface="メイリオ" pitchFamily="50" charset="-128"/>
              </a:rPr>
              <a:t>市区町村</a:t>
            </a:r>
            <a:r>
              <a:rPr lang="ja-JP" altLang="en-US" sz="1300" dirty="0">
                <a:solidFill>
                  <a:prstClr val="black"/>
                </a:solidFill>
                <a:latin typeface="メイリオ" pitchFamily="50" charset="-128"/>
                <a:ea typeface="メイリオ" pitchFamily="50" charset="-128"/>
                <a:cs typeface="メイリオ" pitchFamily="50" charset="-128"/>
              </a:rPr>
              <a:t>や最寄り</a:t>
            </a:r>
            <a:r>
              <a:rPr lang="ja-JP" altLang="en-US" sz="1300" dirty="0" smtClean="0">
                <a:solidFill>
                  <a:prstClr val="black"/>
                </a:solidFill>
                <a:latin typeface="メイリオ" pitchFamily="50" charset="-128"/>
                <a:ea typeface="メイリオ" pitchFamily="50" charset="-128"/>
                <a:cs typeface="メイリオ" pitchFamily="50" charset="-128"/>
              </a:rPr>
              <a:t>の警察署（または警察相談専用電話</a:t>
            </a:r>
            <a:r>
              <a:rPr lang="en-US" altLang="ja-JP" sz="1300" dirty="0" smtClean="0">
                <a:solidFill>
                  <a:prstClr val="black"/>
                </a:solidFill>
                <a:latin typeface="メイリオ" pitchFamily="50" charset="-128"/>
                <a:ea typeface="メイリオ" pitchFamily="50" charset="-128"/>
                <a:cs typeface="メイリオ" pitchFamily="50" charset="-128"/>
              </a:rPr>
              <a:t>(#9110</a:t>
            </a:r>
            <a:r>
              <a:rPr lang="en-US" altLang="ja-JP" sz="1300" dirty="0">
                <a:solidFill>
                  <a:prstClr val="black"/>
                </a:solidFill>
                <a:latin typeface="メイリオ" pitchFamily="50" charset="-128"/>
                <a:ea typeface="メイリオ" pitchFamily="50" charset="-128"/>
                <a:cs typeface="メイリオ" pitchFamily="50" charset="-128"/>
              </a:rPr>
              <a:t>)</a:t>
            </a:r>
            <a:r>
              <a:rPr lang="ja-JP" altLang="en-US" sz="1300" dirty="0" smtClean="0">
                <a:solidFill>
                  <a:prstClr val="black"/>
                </a:solidFill>
                <a:latin typeface="メイリオ" pitchFamily="50" charset="-128"/>
                <a:ea typeface="メイリオ" pitchFamily="50" charset="-128"/>
                <a:cs typeface="メイリオ" pitchFamily="50" charset="-128"/>
              </a:rPr>
              <a:t>）に</a:t>
            </a:r>
            <a:r>
              <a:rPr lang="ja-JP" altLang="en-US" sz="1300" dirty="0" smtClean="0">
                <a:latin typeface="メイリオ" pitchFamily="50" charset="-128"/>
                <a:ea typeface="メイリオ" pitchFamily="50" charset="-128"/>
                <a:cs typeface="メイリオ" pitchFamily="50" charset="-128"/>
              </a:rPr>
              <a:t>ご</a:t>
            </a:r>
            <a:r>
              <a:rPr lang="ja-JP" altLang="en-US" sz="1300" dirty="0" smtClean="0">
                <a:solidFill>
                  <a:prstClr val="black"/>
                </a:solidFill>
                <a:latin typeface="メイリオ" pitchFamily="50" charset="-128"/>
                <a:ea typeface="メイリオ" pitchFamily="50" charset="-128"/>
                <a:cs typeface="メイリオ" pitchFamily="50" charset="-128"/>
              </a:rPr>
              <a:t>連絡</a:t>
            </a:r>
            <a:r>
              <a:rPr lang="ja-JP" altLang="en-US" sz="1300" dirty="0">
                <a:solidFill>
                  <a:prstClr val="black"/>
                </a:solidFill>
                <a:latin typeface="メイリオ" pitchFamily="50" charset="-128"/>
                <a:ea typeface="メイリオ" pitchFamily="50" charset="-128"/>
                <a:cs typeface="メイリオ" pitchFamily="50" charset="-128"/>
              </a:rPr>
              <a:t>ください。</a:t>
            </a:r>
          </a:p>
        </p:txBody>
      </p:sp>
      <p:sp>
        <p:nvSpPr>
          <p:cNvPr id="47" name="角丸四角形 46"/>
          <p:cNvSpPr/>
          <p:nvPr/>
        </p:nvSpPr>
        <p:spPr>
          <a:xfrm>
            <a:off x="107999" y="3479912"/>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smtClean="0">
                <a:solidFill>
                  <a:schemeClr val="tx1"/>
                </a:solidFill>
                <a:latin typeface="メイリオ" panose="020B0604030504040204" pitchFamily="50" charset="-128"/>
                <a:ea typeface="メイリオ" panose="020B0604030504040204" pitchFamily="50" charset="-128"/>
              </a:rPr>
              <a:t>■上記以外</a:t>
            </a:r>
            <a:r>
              <a:rPr kumimoji="1" lang="ja-JP" altLang="en-US" sz="1600" b="1" dirty="0">
                <a:solidFill>
                  <a:schemeClr val="tx1"/>
                </a:solidFill>
                <a:latin typeface="メイリオ" panose="020B0604030504040204" pitchFamily="50" charset="-128"/>
                <a:ea typeface="メイリオ" panose="020B0604030504040204" pitchFamily="50" charset="-128"/>
              </a:rPr>
              <a:t>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smtClean="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smtClean="0">
                <a:solidFill>
                  <a:schemeClr val="tx1"/>
                </a:solidFill>
                <a:latin typeface="メイリオ" panose="020B0604030504040204" pitchFamily="50" charset="-128"/>
                <a:ea typeface="メイリオ" panose="020B0604030504040204" pitchFamily="50" charset="-128"/>
              </a:rPr>
              <a:t>に</a:t>
            </a:r>
            <a:r>
              <a:rPr kumimoji="1" lang="ja-JP" altLang="en-US" sz="1400" b="1" dirty="0">
                <a:solidFill>
                  <a:schemeClr val="tx1"/>
                </a:solidFill>
                <a:latin typeface="メイリオ" panose="020B0604030504040204" pitchFamily="50" charset="-128"/>
                <a:ea typeface="メイリオ" panose="020B0604030504040204" pitchFamily="50" charset="-128"/>
              </a:rPr>
              <a:t>該当する方）</a:t>
            </a:r>
          </a:p>
        </p:txBody>
      </p:sp>
      <p:sp>
        <p:nvSpPr>
          <p:cNvPr id="50" name="正方形/長方形 49"/>
          <p:cNvSpPr/>
          <p:nvPr/>
        </p:nvSpPr>
        <p:spPr>
          <a:xfrm>
            <a:off x="180000" y="3891368"/>
            <a:ext cx="6516000" cy="1561178"/>
          </a:xfrm>
          <a:prstGeom prst="rect">
            <a:avLst/>
          </a:prstGeom>
        </p:spPr>
        <p:txBody>
          <a:bodyPr wrap="square" lIns="72000" tIns="72000" rIns="72000" bIns="72000">
            <a:spAutoFit/>
          </a:bodyPr>
          <a:lstStyle/>
          <a:p>
            <a:pPr marL="177800" lvl="0" indent="-1778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が必要</a:t>
            </a:r>
            <a:r>
              <a:rPr kumimoji="1" lang="ja-JP" altLang="en-US" sz="1600" dirty="0" smtClean="0">
                <a:solidFill>
                  <a:prstClr val="black"/>
                </a:solidFill>
                <a:latin typeface="メイリオ" panose="020B0604030504040204" pitchFamily="50" charset="-128"/>
                <a:ea typeface="メイリオ" panose="020B0604030504040204" pitchFamily="50" charset="-128"/>
              </a:rPr>
              <a:t>です。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申請書に振込先口座などを記入して、必要書類ととも</a:t>
            </a:r>
            <a:r>
              <a:rPr kumimoji="1" lang="ja-JP" altLang="en-US" sz="1600" dirty="0" smtClean="0">
                <a:solidFill>
                  <a:prstClr val="black"/>
                </a:solidFill>
                <a:latin typeface="メイリオ" panose="020B0604030504040204" pitchFamily="50" charset="-128"/>
                <a:ea typeface="メイリオ" panose="020B0604030504040204" pitchFamily="50" charset="-128"/>
              </a:rPr>
              <a:t>に</a:t>
            </a:r>
            <a:r>
              <a:rPr kumimoji="1" lang="ja-JP" altLang="en-US" sz="1600" dirty="0">
                <a:solidFill>
                  <a:prstClr val="black"/>
                </a:solidFill>
                <a:latin typeface="メイリオ" panose="020B0604030504040204" pitchFamily="50" charset="-128"/>
                <a:ea typeface="メイリオ" panose="020B0604030504040204" pitchFamily="50" charset="-128"/>
              </a:rPr>
              <a:t>吉富町</a:t>
            </a:r>
            <a:r>
              <a:rPr kumimoji="1" lang="ja-JP" altLang="en-US" sz="1600" dirty="0" smtClean="0">
                <a:solidFill>
                  <a:prstClr val="black"/>
                </a:solidFill>
                <a:latin typeface="メイリオ" panose="020B0604030504040204" pitchFamily="50" charset="-128"/>
                <a:ea typeface="メイリオ" panose="020B0604030504040204" pitchFamily="50" charset="-128"/>
              </a:rPr>
              <a:t>の</a:t>
            </a:r>
            <a:r>
              <a:rPr kumimoji="1" lang="ja-JP" altLang="en-US" sz="1600" b="1" dirty="0">
                <a:solidFill>
                  <a:prstClr val="black"/>
                </a:solidFill>
                <a:latin typeface="メイリオ" panose="020B0604030504040204" pitchFamily="50" charset="-128"/>
                <a:ea typeface="メイリオ" panose="020B0604030504040204" pitchFamily="50" charset="-128"/>
              </a:rPr>
              <a:t>窓口に直接</a:t>
            </a:r>
            <a:r>
              <a:rPr kumimoji="1" lang="ja-JP" altLang="en-US" sz="1600" dirty="0">
                <a:solidFill>
                  <a:prstClr val="black"/>
                </a:solidFill>
                <a:latin typeface="メイリオ" panose="020B0604030504040204" pitchFamily="50" charset="-128"/>
                <a:ea typeface="メイリオ" panose="020B0604030504040204" pitchFamily="50" charset="-128"/>
              </a:rPr>
              <a:t>、または</a:t>
            </a:r>
            <a:r>
              <a:rPr kumimoji="1" lang="ja-JP" altLang="en-US" sz="1600" b="1" dirty="0">
                <a:solidFill>
                  <a:prstClr val="black"/>
                </a:solidFill>
                <a:latin typeface="メイリオ" panose="020B0604030504040204" pitchFamily="50" charset="-128"/>
                <a:ea typeface="メイリオ" panose="020B0604030504040204" pitchFamily="50" charset="-128"/>
              </a:rPr>
              <a:t>郵送</a:t>
            </a:r>
            <a:r>
              <a:rPr kumimoji="1" lang="ja-JP" altLang="en-US" sz="1600" dirty="0">
                <a:solidFill>
                  <a:prstClr val="black"/>
                </a:solidFill>
                <a:latin typeface="メイリオ" panose="020B0604030504040204" pitchFamily="50" charset="-128"/>
                <a:ea typeface="メイリオ" panose="020B0604030504040204" pitchFamily="50" charset="-128"/>
              </a:rPr>
              <a:t>でご提出ください。</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a:t>
            </a:r>
            <a:r>
              <a:rPr kumimoji="1" lang="ja-JP" altLang="en-US" sz="1600" dirty="0" smtClean="0">
                <a:solidFill>
                  <a:prstClr val="black"/>
                </a:solidFill>
                <a:latin typeface="メイリオ" panose="020B0604030504040204" pitchFamily="50" charset="-128"/>
                <a:ea typeface="メイリオ" panose="020B0604030504040204" pitchFamily="50" charset="-128"/>
              </a:rPr>
              <a:t>して指定</a:t>
            </a:r>
            <a:r>
              <a:rPr kumimoji="1" lang="ja-JP" altLang="en-US" sz="1600" dirty="0">
                <a:solidFill>
                  <a:prstClr val="black"/>
                </a:solidFill>
                <a:latin typeface="メイリオ" panose="020B0604030504040204" pitchFamily="50" charset="-128"/>
                <a:ea typeface="メイリオ" panose="020B0604030504040204" pitchFamily="50" charset="-128"/>
              </a:rPr>
              <a:t>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a:t>
            </a:r>
            <a:r>
              <a:rPr kumimoji="1" lang="ja-JP" altLang="en-US" sz="1600" dirty="0">
                <a:solidFill>
                  <a:prstClr val="black"/>
                </a:solidFill>
                <a:latin typeface="メイリオ" panose="020B0604030504040204" pitchFamily="50" charset="-128"/>
                <a:ea typeface="メイリオ" panose="020B0604030504040204" pitchFamily="50" charset="-128"/>
              </a:rPr>
              <a:t>振り込みます。</a:t>
            </a:r>
          </a:p>
        </p:txBody>
      </p:sp>
      <p:grpSp>
        <p:nvGrpSpPr>
          <p:cNvPr id="6" name="グループ化 5"/>
          <p:cNvGrpSpPr/>
          <p:nvPr/>
        </p:nvGrpSpPr>
        <p:grpSpPr>
          <a:xfrm>
            <a:off x="213701" y="5538320"/>
            <a:ext cx="6390917" cy="2121838"/>
            <a:chOff x="213701" y="5487520"/>
            <a:chExt cx="6390917" cy="2121838"/>
          </a:xfrm>
        </p:grpSpPr>
        <p:grpSp>
          <p:nvGrpSpPr>
            <p:cNvPr id="5" name="グループ化 4"/>
            <p:cNvGrpSpPr/>
            <p:nvPr/>
          </p:nvGrpSpPr>
          <p:grpSpPr>
            <a:xfrm>
              <a:off x="213701" y="5487520"/>
              <a:ext cx="6390917" cy="2121838"/>
              <a:chOff x="196960" y="2658724"/>
              <a:chExt cx="6422728" cy="1841730"/>
            </a:xfrm>
          </p:grpSpPr>
          <p:sp>
            <p:nvSpPr>
              <p:cNvPr id="11" name="角丸四角形 10"/>
              <p:cNvSpPr/>
              <p:nvPr/>
            </p:nvSpPr>
            <p:spPr>
              <a:xfrm>
                <a:off x="232960"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339801"/>
                <a:ext cx="1152000" cy="584775"/>
              </a:xfrm>
              <a:prstGeom prst="rect">
                <a:avLst/>
              </a:prstGeom>
              <a:noFill/>
              <a:ln>
                <a:noFill/>
              </a:ln>
            </p:spPr>
            <p:txBody>
              <a:bodyPr wrap="square" rtlCol="0" anchor="ctr">
                <a:spAutoFit/>
              </a:bodyPr>
              <a:lstStyle/>
              <a:p>
                <a:pPr algn="ctr"/>
                <a:r>
                  <a:rPr kumimoji="1" lang="ja-JP" altLang="en-US" sz="1600" b="1" dirty="0" smtClean="0">
                    <a:latin typeface="メイリオ" panose="020B0604030504040204" pitchFamily="50" charset="-128"/>
                    <a:ea typeface="メイリオ" panose="020B0604030504040204" pitchFamily="50" charset="-128"/>
                  </a:rPr>
                  <a:t>ひとり親世帯</a:t>
                </a:r>
                <a:endParaRPr kumimoji="1" lang="ja-JP" altLang="en-US" sz="16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155783" y="2658724"/>
                <a:ext cx="4311905" cy="555587"/>
                <a:chOff x="1817274" y="5174762"/>
                <a:chExt cx="3024000" cy="655236"/>
              </a:xfrm>
            </p:grpSpPr>
            <p:sp>
              <p:nvSpPr>
                <p:cNvPr id="25" name="テキスト ボックス 24"/>
                <p:cNvSpPr txBox="1"/>
                <p:nvPr/>
              </p:nvSpPr>
              <p:spPr>
                <a:xfrm>
                  <a:off x="1817274" y="5313845"/>
                  <a:ext cx="3024000" cy="399276"/>
                </a:xfrm>
                <a:prstGeom prst="rect">
                  <a:avLst/>
                </a:prstGeom>
                <a:noFill/>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r>
                    <a:rPr kumimoji="1" lang="ja-JP" altLang="en-US" sz="1600" b="1" dirty="0" smtClean="0">
                      <a:latin typeface="メイリオ" panose="020B0604030504040204" pitchFamily="50" charset="-128"/>
                      <a:ea typeface="メイリオ" panose="020B0604030504040204" pitchFamily="50" charset="-128"/>
                    </a:rPr>
                    <a:t>給付</a:t>
                  </a:r>
                  <a:r>
                    <a:rPr kumimoji="1" lang="ja-JP" altLang="en-US" sz="1600" b="1" dirty="0">
                      <a:latin typeface="メイリオ" panose="020B0604030504040204" pitchFamily="50" charset="-128"/>
                      <a:ea typeface="メイリオ" panose="020B0604030504040204" pitchFamily="50" charset="-128"/>
                    </a:rPr>
                    <a:t>金</a:t>
                  </a:r>
                  <a:r>
                    <a:rPr kumimoji="1" lang="ja-JP" altLang="en-US" sz="1600" b="1" dirty="0" smtClean="0">
                      <a:latin typeface="メイリオ" panose="020B0604030504040204" pitchFamily="50" charset="-128"/>
                      <a:ea typeface="メイリオ" panose="020B0604030504040204" pitchFamily="50" charset="-128"/>
                    </a:rPr>
                    <a:t>の申請手続き</a:t>
                  </a:r>
                  <a:endParaRPr kumimoji="1" lang="ja-JP" altLang="en-US" sz="1600" b="1" dirty="0">
                    <a:latin typeface="メイリオ" panose="020B0604030504040204" pitchFamily="50" charset="-128"/>
                    <a:ea typeface="メイリオ" panose="020B0604030504040204" pitchFamily="50" charset="-128"/>
                  </a:endParaRP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08793"/>
                  <a:ext cx="3024000" cy="440134"/>
                </a:xfrm>
                <a:prstGeom prst="rect">
                  <a:avLst/>
                </a:prstGeom>
                <a:noFill/>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(2)</a:t>
                  </a:r>
                  <a:r>
                    <a:rPr kumimoji="1" lang="ja-JP" altLang="en-US" sz="1600" b="1" dirty="0" smtClean="0">
                      <a:latin typeface="メイリオ" panose="020B0604030504040204" pitchFamily="50" charset="-128"/>
                      <a:ea typeface="メイリオ" panose="020B0604030504040204" pitchFamily="50" charset="-128"/>
                    </a:rPr>
                    <a:t>指定口座へ振込み</a:t>
                  </a:r>
                  <a:endParaRPr kumimoji="1" lang="ja-JP" altLang="en-US" sz="1600" b="1" dirty="0">
                    <a:latin typeface="メイリオ" panose="020B0604030504040204" pitchFamily="50" charset="-128"/>
                    <a:ea typeface="メイリオ" panose="020B0604030504040204" pitchFamily="50" charset="-128"/>
                  </a:endParaRP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614314"/>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67688" y="4091139"/>
                <a:ext cx="1152000" cy="293861"/>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福岡県</a:t>
                </a:r>
              </a:p>
            </p:txBody>
          </p:sp>
        </p:grpSp>
        <p:sp>
          <p:nvSpPr>
            <p:cNvPr id="2" name="角丸四角形吹き出し 1"/>
            <p:cNvSpPr/>
            <p:nvPr/>
          </p:nvSpPr>
          <p:spPr>
            <a:xfrm>
              <a:off x="1584000" y="6013959"/>
              <a:ext cx="3600000" cy="720000"/>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a:t>
              </a:r>
              <a:r>
                <a:rPr kumimoji="1" lang="ja-JP" altLang="en-US" sz="1300" dirty="0" smtClean="0">
                  <a:solidFill>
                    <a:prstClr val="black"/>
                  </a:solidFill>
                  <a:latin typeface="メイリオ" panose="020B0604030504040204" pitchFamily="50" charset="-128"/>
                  <a:ea typeface="メイリオ" panose="020B0604030504040204" pitchFamily="50" charset="-128"/>
                </a:rPr>
                <a:t>窓口</a:t>
              </a:r>
              <a:r>
                <a:rPr kumimoji="1" lang="ja-JP" altLang="en-US" sz="1300" dirty="0">
                  <a:solidFill>
                    <a:prstClr val="black"/>
                  </a:solidFill>
                  <a:latin typeface="メイリオ" panose="020B0604030504040204" pitchFamily="50" charset="-128"/>
                  <a:ea typeface="メイリオ" panose="020B0604030504040204" pitchFamily="50" charset="-128"/>
                </a:rPr>
                <a:t>に直接または郵送</a:t>
              </a:r>
              <a:r>
                <a:rPr kumimoji="1" lang="ja-JP" altLang="en-US" sz="1300" dirty="0" smtClean="0">
                  <a:solidFill>
                    <a:prstClr val="black"/>
                  </a:solidFill>
                  <a:latin typeface="メイリオ" panose="020B0604030504040204" pitchFamily="50" charset="-128"/>
                  <a:ea typeface="メイリオ" panose="020B0604030504040204" pitchFamily="50" charset="-128"/>
                </a:rPr>
                <a:t>でご提出</a:t>
              </a:r>
              <a:r>
                <a:rPr kumimoji="1" lang="ja-JP" altLang="en-US" sz="1300" dirty="0">
                  <a:solidFill>
                    <a:prstClr val="black"/>
                  </a:solidFill>
                  <a:latin typeface="メイリオ" panose="020B0604030504040204" pitchFamily="50" charset="-128"/>
                  <a:ea typeface="メイリオ" panose="020B0604030504040204" pitchFamily="50" charset="-128"/>
                </a:rPr>
                <a:t>ください</a:t>
              </a:r>
              <a:r>
                <a:rPr kumimoji="1" lang="ja-JP" altLang="en-US" sz="1300" dirty="0" smtClean="0">
                  <a:solidFill>
                    <a:prstClr val="black"/>
                  </a:solidFill>
                  <a:latin typeface="メイリオ" panose="020B0604030504040204" pitchFamily="50" charset="-128"/>
                  <a:ea typeface="メイリオ" panose="020B0604030504040204" pitchFamily="50" charset="-128"/>
                </a:rPr>
                <a:t>。</a:t>
              </a:r>
              <a:endParaRPr kumimoji="1" lang="ja-JP" altLang="en-US" dirty="0"/>
            </a:p>
          </p:txBody>
        </p:sp>
      </p:grpSp>
      <p:grpSp>
        <p:nvGrpSpPr>
          <p:cNvPr id="35" name="グループ化 34"/>
          <p:cNvGrpSpPr/>
          <p:nvPr/>
        </p:nvGrpSpPr>
        <p:grpSpPr>
          <a:xfrm>
            <a:off x="87393" y="73100"/>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smtClean="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07999" y="596554"/>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smtClean="0">
                <a:solidFill>
                  <a:schemeClr val="tx1"/>
                </a:solidFill>
                <a:latin typeface="メイリオ" panose="020B0604030504040204" pitchFamily="50" charset="-128"/>
                <a:ea typeface="メイリオ" panose="020B0604030504040204" pitchFamily="50" charset="-128"/>
              </a:rPr>
              <a:t>■令和４年４月分</a:t>
            </a:r>
            <a:r>
              <a:rPr kumimoji="1" lang="ja-JP" altLang="en-US" sz="1600" b="1" dirty="0">
                <a:solidFill>
                  <a:schemeClr val="tx1"/>
                </a:solidFill>
                <a:latin typeface="メイリオ" panose="020B0604030504040204" pitchFamily="50" charset="-128"/>
                <a:ea typeface="メイリオ" panose="020B0604030504040204" pitchFamily="50" charset="-128"/>
              </a:rPr>
              <a:t>の児童扶養</a:t>
            </a:r>
            <a:r>
              <a:rPr kumimoji="1" lang="ja-JP" altLang="en-US" sz="1600" b="1" dirty="0" smtClean="0">
                <a:solidFill>
                  <a:schemeClr val="tx1"/>
                </a:solidFill>
                <a:latin typeface="メイリオ" panose="020B0604030504040204" pitchFamily="50" charset="-128"/>
                <a:ea typeface="メイリオ" panose="020B0604030504040204" pitchFamily="50" charset="-128"/>
              </a:rPr>
              <a:t>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dirty="0" smtClean="0">
                <a:solidFill>
                  <a:schemeClr val="tx1"/>
                </a:solidFill>
                <a:latin typeface="メイリオ" panose="020B0604030504040204" pitchFamily="50" charset="-128"/>
                <a:ea typeface="メイリオ" panose="020B0604030504040204" pitchFamily="50" charset="-128"/>
              </a:rPr>
              <a:t>１の①</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30" name="テキスト ボックス 29"/>
          <p:cNvSpPr txBox="1"/>
          <p:nvPr/>
        </p:nvSpPr>
        <p:spPr>
          <a:xfrm>
            <a:off x="343524" y="1917397"/>
            <a:ext cx="6192000" cy="1333799"/>
          </a:xfrm>
          <a:prstGeom prst="rect">
            <a:avLst/>
          </a:prstGeom>
          <a:noFill/>
          <a:ln w="19050">
            <a:solidFill>
              <a:schemeClr val="accent2"/>
            </a:solidFill>
          </a:ln>
        </p:spPr>
        <p:txBody>
          <a:bodyPr wrap="square" tIns="108000" bIns="108000" rtlCol="0">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ご注意ください</a:t>
            </a:r>
            <a:r>
              <a:rPr kumimoji="1" lang="en-US" altLang="ja-JP" sz="1400" b="1" dirty="0" smtClean="0">
                <a:latin typeface="メイリオ" panose="020B0604030504040204" pitchFamily="50" charset="-128"/>
                <a:ea typeface="メイリオ" panose="020B0604030504040204" pitchFamily="50" charset="-128"/>
              </a:rPr>
              <a:t>】</a:t>
            </a:r>
          </a:p>
          <a:p>
            <a:r>
              <a:rPr kumimoji="1" lang="en-US" altLang="ja-JP" sz="1400" dirty="0" smtClean="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給付金の支給を希望しない場合は、受給拒否届出書を返送してください。</a:t>
            </a:r>
            <a:endParaRPr kumimoji="1" lang="en-US" altLang="ja-JP" sz="1400" dirty="0" smtClean="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児童扶養手当の支給に当たって指定していた口座を解約しているなど、　 給付金の支給に支障が出る恐れがある場合は、振込指定口座を変更するなどの手続きをしてください。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80000" y="1000731"/>
            <a:ext cx="6480000" cy="953320"/>
          </a:xfrm>
          <a:prstGeom prst="rect">
            <a:avLst/>
          </a:prstGeom>
          <a:noFill/>
        </p:spPr>
        <p:txBody>
          <a:bodyPr wrap="square" lIns="72000" tIns="72000" rIns="72000" bIns="72000" rtlCol="0">
            <a:spAutoFit/>
          </a:bodyPr>
          <a:lstStyle/>
          <a:p>
            <a:pPr marL="180000" lvl="0" indent="-4572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smtClean="0">
                <a:latin typeface="メイリオ" panose="020B0604030504040204" pitchFamily="50" charset="-128"/>
                <a:ea typeface="メイリオ" panose="020B0604030504040204" pitchFamily="50" charset="-128"/>
              </a:rPr>
              <a:t>▶ </a:t>
            </a:r>
            <a:r>
              <a:rPr kumimoji="1" lang="en-US" altLang="ja-JP" sz="1600" b="1" dirty="0" smtClean="0">
                <a:latin typeface="メイリオ" panose="020B0604030504040204" pitchFamily="50" charset="-128"/>
                <a:ea typeface="メイリオ" panose="020B0604030504040204" pitchFamily="50" charset="-128"/>
              </a:rPr>
              <a:t>6</a:t>
            </a:r>
            <a:r>
              <a:rPr kumimoji="1" lang="ja-JP" altLang="en-US" sz="1600" b="1" dirty="0" smtClean="0">
                <a:latin typeface="メイリオ" panose="020B0604030504040204" pitchFamily="50" charset="-128"/>
                <a:ea typeface="メイリオ" panose="020B0604030504040204" pitchFamily="50" charset="-128"/>
              </a:rPr>
              <a:t>月</a:t>
            </a:r>
            <a:r>
              <a:rPr kumimoji="1" lang="en-US" altLang="ja-JP" sz="1600" b="1" dirty="0" smtClean="0">
                <a:latin typeface="メイリオ" panose="020B0604030504040204" pitchFamily="50" charset="-128"/>
                <a:ea typeface="メイリオ" panose="020B0604030504040204" pitchFamily="50" charset="-128"/>
              </a:rPr>
              <a:t>24</a:t>
            </a:r>
            <a:r>
              <a:rPr kumimoji="1" lang="ja-JP" altLang="en-US" sz="1600" b="1" dirty="0" smtClean="0">
                <a:latin typeface="メイリオ" panose="020B0604030504040204" pitchFamily="50" charset="-128"/>
                <a:ea typeface="メイリオ" panose="020B0604030504040204" pitchFamily="50" charset="-128"/>
              </a:rPr>
              <a:t>日（金）</a:t>
            </a:r>
            <a:r>
              <a:rPr kumimoji="1" lang="ja-JP" altLang="en-US" sz="1600" dirty="0" smtClean="0">
                <a:latin typeface="メイリオ" panose="020B0604030504040204" pitchFamily="50" charset="-128"/>
                <a:ea typeface="メイリオ" panose="020B0604030504040204" pitchFamily="50" charset="-128"/>
              </a:rPr>
              <a:t>に令和４年４月分の児童扶養手当を支給している口座に振り込みます。</a:t>
            </a:r>
            <a:endParaRPr kumimoji="1" lang="ja-JP" altLang="en-US" sz="1600"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5450687" y="5788466"/>
            <a:ext cx="1146294" cy="338554"/>
          </a:xfrm>
          <a:prstGeom prst="rect">
            <a:avLst/>
          </a:prstGeom>
          <a:noFill/>
          <a:ln>
            <a:noFill/>
          </a:ln>
        </p:spPr>
        <p:txBody>
          <a:bodyPr wrap="square" rtlCol="0" anchor="ctr">
            <a:spAutoFit/>
          </a:bodyPr>
          <a:lstStyle/>
          <a:p>
            <a:pPr algn="ctr"/>
            <a:r>
              <a:rPr kumimoji="1" lang="ja-JP" altLang="en-US" sz="1600" b="1" dirty="0" smtClean="0">
                <a:latin typeface="メイリオ" panose="020B0604030504040204" pitchFamily="50" charset="-128"/>
                <a:ea typeface="メイリオ" panose="020B0604030504040204" pitchFamily="50" charset="-128"/>
              </a:rPr>
              <a:t>吉富町</a:t>
            </a:r>
            <a:endParaRPr kumimoji="1" lang="ja-JP" altLang="en-US" sz="1600" b="1" dirty="0">
              <a:latin typeface="メイリオ" panose="020B0604030504040204" pitchFamily="50" charset="-128"/>
              <a:ea typeface="メイリオ" panose="020B0604030504040204" pitchFamily="50" charset="-128"/>
            </a:endParaRPr>
          </a:p>
        </p:txBody>
      </p:sp>
      <p:sp>
        <p:nvSpPr>
          <p:cNvPr id="33" name="角丸四角形 32"/>
          <p:cNvSpPr/>
          <p:nvPr/>
        </p:nvSpPr>
        <p:spPr>
          <a:xfrm>
            <a:off x="5486508" y="6952413"/>
            <a:ext cx="1074651" cy="707745"/>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907768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6609</TotalTime>
  <Words>615</Words>
  <Application>Microsoft Office PowerPoint</Application>
  <PresentationFormat>A4 210 x 297 mm</PresentationFormat>
  <Paragraphs>41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LGPC039</cp:lastModifiedBy>
  <cp:revision>433</cp:revision>
  <cp:lastPrinted>2022-07-05T23:49:31Z</cp:lastPrinted>
  <dcterms:created xsi:type="dcterms:W3CDTF">2020-04-07T04:57:46Z</dcterms:created>
  <dcterms:modified xsi:type="dcterms:W3CDTF">2022-07-05T23:50:10Z</dcterms:modified>
</cp:coreProperties>
</file>