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2" r:id="rId3"/>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51" d="100"/>
          <a:sy n="51" d="100"/>
        </p:scale>
        <p:origin x="2298" y="84"/>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660380" indent="0" algn="ctr">
              <a:buNone/>
              <a:defRPr>
                <a:solidFill>
                  <a:schemeClr val="tx1">
                    <a:tint val="75000"/>
                  </a:schemeClr>
                </a:solidFill>
              </a:defRPr>
            </a:lvl2pPr>
            <a:lvl3pPr marL="1320759" indent="0" algn="ctr">
              <a:buNone/>
              <a:defRPr>
                <a:solidFill>
                  <a:schemeClr val="tx1">
                    <a:tint val="75000"/>
                  </a:schemeClr>
                </a:solidFill>
              </a:defRPr>
            </a:lvl3pPr>
            <a:lvl4pPr marL="1981139" indent="0" algn="ctr">
              <a:buNone/>
              <a:defRPr>
                <a:solidFill>
                  <a:schemeClr val="tx1">
                    <a:tint val="75000"/>
                  </a:schemeClr>
                </a:solidFill>
              </a:defRPr>
            </a:lvl4pPr>
            <a:lvl5pPr marL="2641519" indent="0" algn="ctr">
              <a:buNone/>
              <a:defRPr>
                <a:solidFill>
                  <a:schemeClr val="tx1">
                    <a:tint val="75000"/>
                  </a:schemeClr>
                </a:solidFill>
              </a:defRPr>
            </a:lvl5pPr>
            <a:lvl6pPr marL="3301898" indent="0" algn="ctr">
              <a:buNone/>
              <a:defRPr>
                <a:solidFill>
                  <a:schemeClr val="tx1">
                    <a:tint val="75000"/>
                  </a:schemeClr>
                </a:solidFill>
              </a:defRPr>
            </a:lvl6pPr>
            <a:lvl7pPr marL="3962278" indent="0" algn="ctr">
              <a:buNone/>
              <a:defRPr>
                <a:solidFill>
                  <a:schemeClr val="tx1">
                    <a:tint val="75000"/>
                  </a:schemeClr>
                </a:solidFill>
              </a:defRPr>
            </a:lvl7pPr>
            <a:lvl8pPr marL="4622658" indent="0" algn="ctr">
              <a:buNone/>
              <a:defRPr>
                <a:solidFill>
                  <a:schemeClr val="tx1">
                    <a:tint val="75000"/>
                  </a:schemeClr>
                </a:solidFill>
              </a:defRPr>
            </a:lvl8pPr>
            <a:lvl9pPr marL="5283037"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729154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171439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72050" y="396700"/>
            <a:ext cx="1543050" cy="8452203"/>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342900" y="396700"/>
            <a:ext cx="4514850" cy="8452203"/>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60067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428047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5778"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889">
                <a:solidFill>
                  <a:schemeClr val="tx1">
                    <a:tint val="75000"/>
                  </a:schemeClr>
                </a:solidFill>
              </a:defRPr>
            </a:lvl1pPr>
            <a:lvl2pPr marL="660380" indent="0">
              <a:buNone/>
              <a:defRPr sz="2600">
                <a:solidFill>
                  <a:schemeClr val="tx1">
                    <a:tint val="75000"/>
                  </a:schemeClr>
                </a:solidFill>
              </a:defRPr>
            </a:lvl2pPr>
            <a:lvl3pPr marL="1320759" indent="0">
              <a:buNone/>
              <a:defRPr sz="2311">
                <a:solidFill>
                  <a:schemeClr val="tx1">
                    <a:tint val="75000"/>
                  </a:schemeClr>
                </a:solidFill>
              </a:defRPr>
            </a:lvl3pPr>
            <a:lvl4pPr marL="1981139" indent="0">
              <a:buNone/>
              <a:defRPr sz="2022">
                <a:solidFill>
                  <a:schemeClr val="tx1">
                    <a:tint val="75000"/>
                  </a:schemeClr>
                </a:solidFill>
              </a:defRPr>
            </a:lvl4pPr>
            <a:lvl5pPr marL="2641519" indent="0">
              <a:buNone/>
              <a:defRPr sz="2022">
                <a:solidFill>
                  <a:schemeClr val="tx1">
                    <a:tint val="75000"/>
                  </a:schemeClr>
                </a:solidFill>
              </a:defRPr>
            </a:lvl5pPr>
            <a:lvl6pPr marL="3301898" indent="0">
              <a:buNone/>
              <a:defRPr sz="2022">
                <a:solidFill>
                  <a:schemeClr val="tx1">
                    <a:tint val="75000"/>
                  </a:schemeClr>
                </a:solidFill>
              </a:defRPr>
            </a:lvl6pPr>
            <a:lvl7pPr marL="3962278" indent="0">
              <a:buNone/>
              <a:defRPr sz="2022">
                <a:solidFill>
                  <a:schemeClr val="tx1">
                    <a:tint val="75000"/>
                  </a:schemeClr>
                </a:solidFill>
              </a:defRPr>
            </a:lvl7pPr>
            <a:lvl8pPr marL="4622658" indent="0">
              <a:buNone/>
              <a:defRPr sz="2022">
                <a:solidFill>
                  <a:schemeClr val="tx1">
                    <a:tint val="75000"/>
                  </a:schemeClr>
                </a:solidFill>
              </a:defRPr>
            </a:lvl8pPr>
            <a:lvl9pPr marL="5283037" indent="0">
              <a:buNone/>
              <a:defRPr sz="2022">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027989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342900" y="2311401"/>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3486150" y="2311401"/>
            <a:ext cx="3028950" cy="6537502"/>
          </a:xfrm>
        </p:spPr>
        <p:txBody>
          <a:bodyPr/>
          <a:lstStyle>
            <a:lvl1pPr>
              <a:defRPr sz="4044"/>
            </a:lvl1pPr>
            <a:lvl2pPr>
              <a:defRPr sz="3467"/>
            </a:lvl2pPr>
            <a:lvl3pPr>
              <a:defRPr sz="2889"/>
            </a:lvl3pPr>
            <a:lvl4pPr>
              <a:defRPr sz="2600"/>
            </a:lvl4pPr>
            <a:lvl5pPr>
              <a:defRPr sz="2600"/>
            </a:lvl5pPr>
            <a:lvl6pPr>
              <a:defRPr sz="2600"/>
            </a:lvl6pPr>
            <a:lvl7pPr>
              <a:defRPr sz="2600"/>
            </a:lvl7pPr>
            <a:lvl8pPr>
              <a:defRPr sz="2600"/>
            </a:lvl8pPr>
            <a:lvl9pPr>
              <a:defRPr sz="2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25855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3467" b="1"/>
            </a:lvl1pPr>
            <a:lvl2pPr marL="660380" indent="0">
              <a:buNone/>
              <a:defRPr sz="2889" b="1"/>
            </a:lvl2pPr>
            <a:lvl3pPr marL="1320759" indent="0">
              <a:buNone/>
              <a:defRPr sz="2600" b="1"/>
            </a:lvl3pPr>
            <a:lvl4pPr marL="1981139" indent="0">
              <a:buNone/>
              <a:defRPr sz="2311" b="1"/>
            </a:lvl4pPr>
            <a:lvl5pPr marL="2641519" indent="0">
              <a:buNone/>
              <a:defRPr sz="2311" b="1"/>
            </a:lvl5pPr>
            <a:lvl6pPr marL="3301898" indent="0">
              <a:buNone/>
              <a:defRPr sz="2311" b="1"/>
            </a:lvl6pPr>
            <a:lvl7pPr marL="3962278" indent="0">
              <a:buNone/>
              <a:defRPr sz="2311" b="1"/>
            </a:lvl7pPr>
            <a:lvl8pPr marL="4622658" indent="0">
              <a:buNone/>
              <a:defRPr sz="2311" b="1"/>
            </a:lvl8pPr>
            <a:lvl9pPr marL="5283037" indent="0">
              <a:buNone/>
              <a:defRPr sz="2311"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3467"/>
            </a:lvl1pPr>
            <a:lvl2pPr>
              <a:defRPr sz="2889"/>
            </a:lvl2pPr>
            <a:lvl3pPr>
              <a:defRPr sz="2600"/>
            </a:lvl3pPr>
            <a:lvl4pPr>
              <a:defRPr sz="2311"/>
            </a:lvl4pPr>
            <a:lvl5pPr>
              <a:defRPr sz="2311"/>
            </a:lvl5pPr>
            <a:lvl6pPr>
              <a:defRPr sz="2311"/>
            </a:lvl6pPr>
            <a:lvl7pPr>
              <a:defRPr sz="2311"/>
            </a:lvl7pPr>
            <a:lvl8pPr>
              <a:defRPr sz="2311"/>
            </a:lvl8pPr>
            <a:lvl9pPr>
              <a:defRPr sz="2311"/>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79646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375793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383472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4622"/>
            </a:lvl1pPr>
            <a:lvl2pPr>
              <a:defRPr sz="4044"/>
            </a:lvl2pPr>
            <a:lvl3pPr>
              <a:defRPr sz="3467"/>
            </a:lvl3pPr>
            <a:lvl4pPr>
              <a:defRPr sz="2889"/>
            </a:lvl4pPr>
            <a:lvl5pPr>
              <a:defRPr sz="2889"/>
            </a:lvl5pPr>
            <a:lvl6pPr>
              <a:defRPr sz="2889"/>
            </a:lvl6pPr>
            <a:lvl7pPr>
              <a:defRPr sz="2889"/>
            </a:lvl7pPr>
            <a:lvl8pPr>
              <a:defRPr sz="2889"/>
            </a:lvl8pPr>
            <a:lvl9pPr>
              <a:defRPr sz="2889"/>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26694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889"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4622"/>
            </a:lvl1pPr>
            <a:lvl2pPr marL="660380" indent="0">
              <a:buNone/>
              <a:defRPr sz="4044"/>
            </a:lvl2pPr>
            <a:lvl3pPr marL="1320759" indent="0">
              <a:buNone/>
              <a:defRPr sz="3467"/>
            </a:lvl3pPr>
            <a:lvl4pPr marL="1981139" indent="0">
              <a:buNone/>
              <a:defRPr sz="2889"/>
            </a:lvl4pPr>
            <a:lvl5pPr marL="2641519" indent="0">
              <a:buNone/>
              <a:defRPr sz="2889"/>
            </a:lvl5pPr>
            <a:lvl6pPr marL="3301898" indent="0">
              <a:buNone/>
              <a:defRPr sz="2889"/>
            </a:lvl6pPr>
            <a:lvl7pPr marL="3962278" indent="0">
              <a:buNone/>
              <a:defRPr sz="2889"/>
            </a:lvl7pPr>
            <a:lvl8pPr marL="4622658" indent="0">
              <a:buNone/>
              <a:defRPr sz="2889"/>
            </a:lvl8pPr>
            <a:lvl9pPr marL="5283037" indent="0">
              <a:buNone/>
              <a:defRPr sz="2889"/>
            </a:lvl9pPr>
          </a:lstStyle>
          <a:p>
            <a:r>
              <a:rPr kumimoji="1" lang="ja-JP" altLang="en-US" smtClean="0"/>
              <a:t>図を追加</a:t>
            </a:r>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2022"/>
            </a:lvl1pPr>
            <a:lvl2pPr marL="660380" indent="0">
              <a:buNone/>
              <a:defRPr sz="1733"/>
            </a:lvl2pPr>
            <a:lvl3pPr marL="1320759" indent="0">
              <a:buNone/>
              <a:defRPr sz="1444"/>
            </a:lvl3pPr>
            <a:lvl4pPr marL="1981139" indent="0">
              <a:buNone/>
              <a:defRPr sz="1300"/>
            </a:lvl4pPr>
            <a:lvl5pPr marL="2641519" indent="0">
              <a:buNone/>
              <a:defRPr sz="1300"/>
            </a:lvl5pPr>
            <a:lvl6pPr marL="3301898" indent="0">
              <a:buNone/>
              <a:defRPr sz="1300"/>
            </a:lvl6pPr>
            <a:lvl7pPr marL="3962278" indent="0">
              <a:buNone/>
              <a:defRPr sz="1300"/>
            </a:lvl7pPr>
            <a:lvl8pPr marL="4622658" indent="0">
              <a:buNone/>
              <a:defRPr sz="1300"/>
            </a:lvl8pPr>
            <a:lvl9pPr marL="5283037" indent="0">
              <a:buNone/>
              <a:defRPr sz="13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372D545-8467-428C-B4B7-668AFE11EB3F}" type="datetimeFigureOut">
              <a:rPr kumimoji="1" lang="ja-JP" altLang="en-US" smtClean="0"/>
              <a:t>2022/7/29</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2095282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733">
                <a:solidFill>
                  <a:schemeClr val="tx1">
                    <a:tint val="75000"/>
                  </a:schemeClr>
                </a:solidFill>
              </a:defRPr>
            </a:lvl1pPr>
          </a:lstStyle>
          <a:p>
            <a:fld id="{7372D545-8467-428C-B4B7-668AFE11EB3F}" type="datetimeFigureOut">
              <a:rPr kumimoji="1" lang="ja-JP" altLang="en-US" smtClean="0"/>
              <a:t>2022/7/29</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733">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733">
                <a:solidFill>
                  <a:schemeClr val="tx1">
                    <a:tint val="75000"/>
                  </a:schemeClr>
                </a:solidFill>
              </a:defRPr>
            </a:lvl1pPr>
          </a:lstStyle>
          <a:p>
            <a:fld id="{9E2A29CB-BA86-48A6-80E1-CB8750A963B5}" type="slidenum">
              <a:rPr kumimoji="1" lang="ja-JP" altLang="en-US" smtClean="0"/>
              <a:t>‹#›</a:t>
            </a:fld>
            <a:endParaRPr kumimoji="1" lang="ja-JP" altLang="en-US"/>
          </a:p>
        </p:txBody>
      </p:sp>
    </p:spTree>
    <p:extLst>
      <p:ext uri="{BB962C8B-B14F-4D97-AF65-F5344CB8AC3E}">
        <p14:creationId xmlns:p14="http://schemas.microsoft.com/office/powerpoint/2010/main" val="1885104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20759" rtl="0" eaLnBrk="1" latinLnBrk="0" hangingPunct="1">
        <a:spcBef>
          <a:spcPct val="0"/>
        </a:spcBef>
        <a:buNone/>
        <a:defRPr kumimoji="1" sz="6355" kern="1200">
          <a:solidFill>
            <a:schemeClr val="tx1"/>
          </a:solidFill>
          <a:latin typeface="+mj-lt"/>
          <a:ea typeface="+mj-ea"/>
          <a:cs typeface="+mj-cs"/>
        </a:defRPr>
      </a:lvl1pPr>
    </p:titleStyle>
    <p:bodyStyle>
      <a:lvl1pPr marL="495285" indent="-495285" algn="l" defTabSz="1320759" rtl="0" eaLnBrk="1" latinLnBrk="0" hangingPunct="1">
        <a:spcBef>
          <a:spcPct val="20000"/>
        </a:spcBef>
        <a:buFont typeface="Arial" pitchFamily="34" charset="0"/>
        <a:buChar char="•"/>
        <a:defRPr kumimoji="1" sz="4622" kern="1200">
          <a:solidFill>
            <a:schemeClr val="tx1"/>
          </a:solidFill>
          <a:latin typeface="+mn-lt"/>
          <a:ea typeface="+mn-ea"/>
          <a:cs typeface="+mn-cs"/>
        </a:defRPr>
      </a:lvl1pPr>
      <a:lvl2pPr marL="1073117" indent="-412737" algn="l" defTabSz="1320759" rtl="0" eaLnBrk="1" latinLnBrk="0" hangingPunct="1">
        <a:spcBef>
          <a:spcPct val="20000"/>
        </a:spcBef>
        <a:buFont typeface="Arial" pitchFamily="34" charset="0"/>
        <a:buChar char="–"/>
        <a:defRPr kumimoji="1" sz="4044" kern="1200">
          <a:solidFill>
            <a:schemeClr val="tx1"/>
          </a:solidFill>
          <a:latin typeface="+mn-lt"/>
          <a:ea typeface="+mn-ea"/>
          <a:cs typeface="+mn-cs"/>
        </a:defRPr>
      </a:lvl2pPr>
      <a:lvl3pPr marL="1650949" indent="-330190" algn="l" defTabSz="1320759" rtl="0" eaLnBrk="1" latinLnBrk="0" hangingPunct="1">
        <a:spcBef>
          <a:spcPct val="20000"/>
        </a:spcBef>
        <a:buFont typeface="Arial" pitchFamily="34" charset="0"/>
        <a:buChar char="•"/>
        <a:defRPr kumimoji="1" sz="3467" kern="1200">
          <a:solidFill>
            <a:schemeClr val="tx1"/>
          </a:solidFill>
          <a:latin typeface="+mn-lt"/>
          <a:ea typeface="+mn-ea"/>
          <a:cs typeface="+mn-cs"/>
        </a:defRPr>
      </a:lvl3pPr>
      <a:lvl4pPr marL="231132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4pPr>
      <a:lvl5pPr marL="2971709"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5pPr>
      <a:lvl6pPr marL="363208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6pPr>
      <a:lvl7pPr marL="429246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7pPr>
      <a:lvl8pPr marL="4952848"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8pPr>
      <a:lvl9pPr marL="5613227" indent="-330190" algn="l" defTabSz="1320759" rtl="0" eaLnBrk="1" latinLnBrk="0" hangingPunct="1">
        <a:spcBef>
          <a:spcPct val="20000"/>
        </a:spcBef>
        <a:buFont typeface="Arial" pitchFamily="34" charset="0"/>
        <a:buChar char="•"/>
        <a:defRPr kumimoji="1" sz="2889" kern="1200">
          <a:solidFill>
            <a:schemeClr val="tx1"/>
          </a:solidFill>
          <a:latin typeface="+mn-lt"/>
          <a:ea typeface="+mn-ea"/>
          <a:cs typeface="+mn-cs"/>
        </a:defRPr>
      </a:lvl9pPr>
    </p:bodyStyle>
    <p:otherStyle>
      <a:defPPr>
        <a:defRPr lang="ja-JP"/>
      </a:defPPr>
      <a:lvl1pPr marL="0" algn="l" defTabSz="1320759" rtl="0" eaLnBrk="1" latinLnBrk="0" hangingPunct="1">
        <a:defRPr kumimoji="1" sz="2600" kern="1200">
          <a:solidFill>
            <a:schemeClr val="tx1"/>
          </a:solidFill>
          <a:latin typeface="+mn-lt"/>
          <a:ea typeface="+mn-ea"/>
          <a:cs typeface="+mn-cs"/>
        </a:defRPr>
      </a:lvl1pPr>
      <a:lvl2pPr marL="660380" algn="l" defTabSz="1320759" rtl="0" eaLnBrk="1" latinLnBrk="0" hangingPunct="1">
        <a:defRPr kumimoji="1" sz="2600" kern="1200">
          <a:solidFill>
            <a:schemeClr val="tx1"/>
          </a:solidFill>
          <a:latin typeface="+mn-lt"/>
          <a:ea typeface="+mn-ea"/>
          <a:cs typeface="+mn-cs"/>
        </a:defRPr>
      </a:lvl2pPr>
      <a:lvl3pPr marL="1320759" algn="l" defTabSz="1320759" rtl="0" eaLnBrk="1" latinLnBrk="0" hangingPunct="1">
        <a:defRPr kumimoji="1" sz="2600" kern="1200">
          <a:solidFill>
            <a:schemeClr val="tx1"/>
          </a:solidFill>
          <a:latin typeface="+mn-lt"/>
          <a:ea typeface="+mn-ea"/>
          <a:cs typeface="+mn-cs"/>
        </a:defRPr>
      </a:lvl3pPr>
      <a:lvl4pPr marL="1981139" algn="l" defTabSz="1320759" rtl="0" eaLnBrk="1" latinLnBrk="0" hangingPunct="1">
        <a:defRPr kumimoji="1" sz="2600" kern="1200">
          <a:solidFill>
            <a:schemeClr val="tx1"/>
          </a:solidFill>
          <a:latin typeface="+mn-lt"/>
          <a:ea typeface="+mn-ea"/>
          <a:cs typeface="+mn-cs"/>
        </a:defRPr>
      </a:lvl4pPr>
      <a:lvl5pPr marL="2641519" algn="l" defTabSz="1320759" rtl="0" eaLnBrk="1" latinLnBrk="0" hangingPunct="1">
        <a:defRPr kumimoji="1" sz="2600" kern="1200">
          <a:solidFill>
            <a:schemeClr val="tx1"/>
          </a:solidFill>
          <a:latin typeface="+mn-lt"/>
          <a:ea typeface="+mn-ea"/>
          <a:cs typeface="+mn-cs"/>
        </a:defRPr>
      </a:lvl5pPr>
      <a:lvl6pPr marL="3301898" algn="l" defTabSz="1320759" rtl="0" eaLnBrk="1" latinLnBrk="0" hangingPunct="1">
        <a:defRPr kumimoji="1" sz="2600" kern="1200">
          <a:solidFill>
            <a:schemeClr val="tx1"/>
          </a:solidFill>
          <a:latin typeface="+mn-lt"/>
          <a:ea typeface="+mn-ea"/>
          <a:cs typeface="+mn-cs"/>
        </a:defRPr>
      </a:lvl6pPr>
      <a:lvl7pPr marL="3962278" algn="l" defTabSz="1320759" rtl="0" eaLnBrk="1" latinLnBrk="0" hangingPunct="1">
        <a:defRPr kumimoji="1" sz="2600" kern="1200">
          <a:solidFill>
            <a:schemeClr val="tx1"/>
          </a:solidFill>
          <a:latin typeface="+mn-lt"/>
          <a:ea typeface="+mn-ea"/>
          <a:cs typeface="+mn-cs"/>
        </a:defRPr>
      </a:lvl7pPr>
      <a:lvl8pPr marL="4622658" algn="l" defTabSz="1320759" rtl="0" eaLnBrk="1" latinLnBrk="0" hangingPunct="1">
        <a:defRPr kumimoji="1" sz="2600" kern="1200">
          <a:solidFill>
            <a:schemeClr val="tx1"/>
          </a:solidFill>
          <a:latin typeface="+mn-lt"/>
          <a:ea typeface="+mn-ea"/>
          <a:cs typeface="+mn-cs"/>
        </a:defRPr>
      </a:lvl8pPr>
      <a:lvl9pPr marL="5283037" algn="l" defTabSz="1320759" rtl="0" eaLnBrk="1" latinLnBrk="0" hangingPunct="1">
        <a:defRPr kumimoji="1"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2467974" y="9316465"/>
            <a:ext cx="3537064" cy="236023"/>
            <a:chOff x="859739" y="9365617"/>
            <a:chExt cx="2521136" cy="203200"/>
          </a:xfrm>
        </p:grpSpPr>
        <p:sp>
          <p:nvSpPr>
            <p:cNvPr id="4" name="正方形/長方形 3"/>
            <p:cNvSpPr/>
            <p:nvPr/>
          </p:nvSpPr>
          <p:spPr>
            <a:xfrm>
              <a:off x="859739" y="9365617"/>
              <a:ext cx="2521136" cy="203200"/>
            </a:xfrm>
            <a:prstGeom prst="rect">
              <a:avLst/>
            </a:prstGeom>
            <a:solidFill>
              <a:srgbClr val="EAF8FD"/>
            </a:solidFill>
            <a:ln w="9525">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3067050" y="9365617"/>
              <a:ext cx="313825" cy="203200"/>
            </a:xfrm>
            <a:prstGeom prst="rect">
              <a:avLst/>
            </a:prstGeom>
            <a:solidFill>
              <a:srgbClr val="00ADEE"/>
            </a:solidFill>
            <a:ln w="9525">
              <a:solidFill>
                <a:srgbClr val="00AD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0" name="グループ化 9"/>
            <p:cNvGrpSpPr/>
            <p:nvPr/>
          </p:nvGrpSpPr>
          <p:grpSpPr>
            <a:xfrm rot="21404599">
              <a:off x="3135710" y="9390686"/>
              <a:ext cx="198717" cy="141833"/>
              <a:chOff x="3095374" y="9385460"/>
              <a:chExt cx="198717" cy="141833"/>
            </a:xfrm>
          </p:grpSpPr>
          <p:sp>
            <p:nvSpPr>
              <p:cNvPr id="8" name="ドーナツ 7"/>
              <p:cNvSpPr/>
              <p:nvPr/>
            </p:nvSpPr>
            <p:spPr>
              <a:xfrm>
                <a:off x="3095374" y="9385460"/>
                <a:ext cx="128588" cy="128588"/>
              </a:xfrm>
              <a:prstGeom prst="donut">
                <a:avLst>
                  <a:gd name="adj" fmla="val 5202"/>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9" name="正方形/長方形 8"/>
              <p:cNvSpPr/>
              <p:nvPr/>
            </p:nvSpPr>
            <p:spPr>
              <a:xfrm rot="2217582">
                <a:off x="3204091" y="9505693"/>
                <a:ext cx="90000" cy="21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86" name="角丸四角形 85">
            <a:extLst>
              <a:ext uri="{FF2B5EF4-FFF2-40B4-BE49-F238E27FC236}">
                <a16:creationId xmlns:a16="http://schemas.microsoft.com/office/drawing/2014/main" id="{D98881BD-12E2-304D-90AB-CF1D100EE236}"/>
              </a:ext>
            </a:extLst>
          </p:cNvPr>
          <p:cNvSpPr/>
          <p:nvPr/>
        </p:nvSpPr>
        <p:spPr>
          <a:xfrm>
            <a:off x="504680" y="6396927"/>
            <a:ext cx="5897393" cy="531044"/>
          </a:xfrm>
          <a:prstGeom prst="roundRect">
            <a:avLst>
              <a:gd name="adj" fmla="val 10638"/>
            </a:avLst>
          </a:prstGeom>
          <a:solidFill>
            <a:srgbClr val="EEF7FD"/>
          </a:solidFill>
          <a:ln w="31750">
            <a:solidFill>
              <a:srgbClr val="00A0E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83" name="グループ化 82">
            <a:extLst>
              <a:ext uri="{FF2B5EF4-FFF2-40B4-BE49-F238E27FC236}">
                <a16:creationId xmlns:a16="http://schemas.microsoft.com/office/drawing/2014/main" id="{DDA09DE8-112E-E14E-80E4-F6E864BCC97E}"/>
              </a:ext>
            </a:extLst>
          </p:cNvPr>
          <p:cNvGrpSpPr/>
          <p:nvPr/>
        </p:nvGrpSpPr>
        <p:grpSpPr>
          <a:xfrm>
            <a:off x="504681" y="5964616"/>
            <a:ext cx="5883809" cy="354855"/>
            <a:chOff x="504681" y="2599570"/>
            <a:chExt cx="5883809" cy="422158"/>
          </a:xfrm>
        </p:grpSpPr>
        <p:sp>
          <p:nvSpPr>
            <p:cNvPr id="84" name="正方形/長方形 83">
              <a:extLst>
                <a:ext uri="{FF2B5EF4-FFF2-40B4-BE49-F238E27FC236}">
                  <a16:creationId xmlns:a16="http://schemas.microsoft.com/office/drawing/2014/main" id="{011039DB-282E-AC41-B99A-1C60D5CDF97E}"/>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85" name="正方形/長方形 84">
              <a:extLst>
                <a:ext uri="{FF2B5EF4-FFF2-40B4-BE49-F238E27FC236}">
                  <a16:creationId xmlns:a16="http://schemas.microsoft.com/office/drawing/2014/main" id="{E5245315-62E9-C542-8176-31672C8E26F5}"/>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82" name="正方形/長方形 81">
            <a:extLst>
              <a:ext uri="{FF2B5EF4-FFF2-40B4-BE49-F238E27FC236}">
                <a16:creationId xmlns:a16="http://schemas.microsoft.com/office/drawing/2014/main" id="{C484251E-BFBE-104A-90BC-809AFA0B3D66}"/>
              </a:ext>
            </a:extLst>
          </p:cNvPr>
          <p:cNvSpPr/>
          <p:nvPr/>
        </p:nvSpPr>
        <p:spPr>
          <a:xfrm>
            <a:off x="379768" y="7906550"/>
            <a:ext cx="6112467" cy="138289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17" name="グループ化 16">
            <a:extLst>
              <a:ext uri="{FF2B5EF4-FFF2-40B4-BE49-F238E27FC236}">
                <a16:creationId xmlns:a16="http://schemas.microsoft.com/office/drawing/2014/main" id="{642AA269-7918-7D46-8F25-CC61B5B61C4A}"/>
              </a:ext>
            </a:extLst>
          </p:cNvPr>
          <p:cNvGrpSpPr/>
          <p:nvPr/>
        </p:nvGrpSpPr>
        <p:grpSpPr>
          <a:xfrm>
            <a:off x="504681" y="2552366"/>
            <a:ext cx="5883809" cy="354855"/>
            <a:chOff x="504681" y="2599570"/>
            <a:chExt cx="5883809" cy="422158"/>
          </a:xfrm>
        </p:grpSpPr>
        <p:sp>
          <p:nvSpPr>
            <p:cNvPr id="57" name="正方形/長方形 56">
              <a:extLst>
                <a:ext uri="{FF2B5EF4-FFF2-40B4-BE49-F238E27FC236}">
                  <a16:creationId xmlns:a16="http://schemas.microsoft.com/office/drawing/2014/main" id="{7B69ABCB-9FF9-A945-96B0-3EB940D6020C}"/>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8" name="正方形/長方形 57">
              <a:extLst>
                <a:ext uri="{FF2B5EF4-FFF2-40B4-BE49-F238E27FC236}">
                  <a16:creationId xmlns:a16="http://schemas.microsoft.com/office/drawing/2014/main" id="{8BCE861F-4D2A-654B-BA67-A868CF918543}"/>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16" name="角丸四角形 15">
            <a:extLst>
              <a:ext uri="{FF2B5EF4-FFF2-40B4-BE49-F238E27FC236}">
                <a16:creationId xmlns:a16="http://schemas.microsoft.com/office/drawing/2014/main" id="{9622FD6E-43A4-F042-AC1F-5D16D2B233A9}"/>
              </a:ext>
            </a:extLst>
          </p:cNvPr>
          <p:cNvSpPr/>
          <p:nvPr/>
        </p:nvSpPr>
        <p:spPr>
          <a:xfrm>
            <a:off x="523730" y="2993678"/>
            <a:ext cx="5897393" cy="2840426"/>
          </a:xfrm>
          <a:prstGeom prst="roundRect">
            <a:avLst>
              <a:gd name="adj" fmla="val 4581"/>
            </a:avLst>
          </a:prstGeom>
          <a:solidFill>
            <a:srgbClr val="EEF7FD"/>
          </a:solidFill>
          <a:ln w="31750">
            <a:solidFill>
              <a:srgbClr val="00A0E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3" name="角丸四角形 72">
            <a:extLst>
              <a:ext uri="{FF2B5EF4-FFF2-40B4-BE49-F238E27FC236}">
                <a16:creationId xmlns:a16="http://schemas.microsoft.com/office/drawing/2014/main" id="{5DFAC3EE-2264-AF41-A48C-669E11EA4EC1}"/>
              </a:ext>
            </a:extLst>
          </p:cNvPr>
          <p:cNvSpPr/>
          <p:nvPr/>
        </p:nvSpPr>
        <p:spPr>
          <a:xfrm>
            <a:off x="1077429" y="4508974"/>
            <a:ext cx="4730262" cy="1213253"/>
          </a:xfrm>
          <a:prstGeom prst="roundRect">
            <a:avLst>
              <a:gd name="adj" fmla="val 524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2" name="角丸四角形 71">
            <a:extLst>
              <a:ext uri="{FF2B5EF4-FFF2-40B4-BE49-F238E27FC236}">
                <a16:creationId xmlns:a16="http://schemas.microsoft.com/office/drawing/2014/main" id="{FA798135-2A01-B84E-9CCB-16C45268ADDD}"/>
              </a:ext>
            </a:extLst>
          </p:cNvPr>
          <p:cNvSpPr/>
          <p:nvPr/>
        </p:nvSpPr>
        <p:spPr>
          <a:xfrm>
            <a:off x="1077429" y="3352358"/>
            <a:ext cx="4730262" cy="1056718"/>
          </a:xfrm>
          <a:prstGeom prst="roundRect">
            <a:avLst>
              <a:gd name="adj" fmla="val 10387"/>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6" name="正方形/長方形 55">
            <a:extLst>
              <a:ext uri="{FF2B5EF4-FFF2-40B4-BE49-F238E27FC236}">
                <a16:creationId xmlns:a16="http://schemas.microsoft.com/office/drawing/2014/main" id="{7A044C20-46E4-FF40-A02F-9A96F93CBC03}"/>
              </a:ext>
            </a:extLst>
          </p:cNvPr>
          <p:cNvSpPr/>
          <p:nvPr/>
        </p:nvSpPr>
        <p:spPr>
          <a:xfrm>
            <a:off x="379768" y="1778037"/>
            <a:ext cx="6112467" cy="642105"/>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E56CA58E-6FFF-8C47-B877-AD86DDCCCCDD}"/>
              </a:ext>
            </a:extLst>
          </p:cNvPr>
          <p:cNvSpPr/>
          <p:nvPr/>
        </p:nvSpPr>
        <p:spPr>
          <a:xfrm>
            <a:off x="379768" y="775713"/>
            <a:ext cx="6112467" cy="110881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78" name="テキスト ボックス 77">
            <a:extLst>
              <a:ext uri="{FF2B5EF4-FFF2-40B4-BE49-F238E27FC236}">
                <a16:creationId xmlns:a16="http://schemas.microsoft.com/office/drawing/2014/main" id="{93C27BC7-1521-374E-A02A-82EB19D06DE9}"/>
              </a:ext>
            </a:extLst>
          </p:cNvPr>
          <p:cNvSpPr txBox="1"/>
          <p:nvPr/>
        </p:nvSpPr>
        <p:spPr>
          <a:xfrm>
            <a:off x="576292" y="5922196"/>
            <a:ext cx="1753132"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２</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支給額</a:t>
            </a:r>
          </a:p>
        </p:txBody>
      </p:sp>
      <p:sp>
        <p:nvSpPr>
          <p:cNvPr id="13" name="テキスト ボックス 12">
            <a:extLst>
              <a:ext uri="{FF2B5EF4-FFF2-40B4-BE49-F238E27FC236}">
                <a16:creationId xmlns:a16="http://schemas.microsoft.com/office/drawing/2014/main" id="{F7C1E58C-04B4-2C4E-801B-0C9C037D5D75}"/>
              </a:ext>
            </a:extLst>
          </p:cNvPr>
          <p:cNvSpPr txBox="1"/>
          <p:nvPr/>
        </p:nvSpPr>
        <p:spPr>
          <a:xfrm>
            <a:off x="484668" y="303803"/>
            <a:ext cx="1687032" cy="338554"/>
          </a:xfrm>
          <a:prstGeom prst="rect">
            <a:avLst/>
          </a:prstGeom>
          <a:noFill/>
        </p:spPr>
        <p:txBody>
          <a:bodyPr wrap="square" rtlCol="0">
            <a:spAutoFit/>
          </a:bodyPr>
          <a:lstStyle/>
          <a:p>
            <a:r>
              <a:rPr kumimoji="1" lang="ja-JP" altLang="en-US" sz="1600" b="1" dirty="0">
                <a:solidFill>
                  <a:srgbClr val="FF0000"/>
                </a:solidFill>
                <a:latin typeface="ＭＳ Ｐゴシック" panose="020B0600070205080204" pitchFamily="50" charset="-128"/>
                <a:ea typeface="ＭＳ Ｐゴシック" panose="020B0600070205080204" pitchFamily="50" charset="-128"/>
              </a:rPr>
              <a:t>大切なお知らせ</a:t>
            </a:r>
          </a:p>
        </p:txBody>
      </p:sp>
      <p:sp>
        <p:nvSpPr>
          <p:cNvPr id="18" name="テキスト ボックス 17">
            <a:extLst>
              <a:ext uri="{FF2B5EF4-FFF2-40B4-BE49-F238E27FC236}">
                <a16:creationId xmlns:a16="http://schemas.microsoft.com/office/drawing/2014/main" id="{C0826FB8-524C-2942-80EE-4EDAEE869BAE}"/>
              </a:ext>
            </a:extLst>
          </p:cNvPr>
          <p:cNvSpPr txBox="1"/>
          <p:nvPr/>
        </p:nvSpPr>
        <p:spPr>
          <a:xfrm>
            <a:off x="2027037" y="1039164"/>
            <a:ext cx="4324237" cy="800219"/>
          </a:xfrm>
          <a:prstGeom prst="rect">
            <a:avLst/>
          </a:prstGeom>
          <a:noFill/>
        </p:spPr>
        <p:txBody>
          <a:bodyPr wrap="square" lIns="36000" rIns="36000" rtlCol="0">
            <a:spAutoFit/>
          </a:bodyPr>
          <a:lstStyle/>
          <a:p>
            <a:pPr algn="ctr">
              <a:spcBef>
                <a:spcPts val="50"/>
              </a:spcBef>
              <a:spcAft>
                <a:spcPts val="50"/>
              </a:spcAft>
            </a:pPr>
            <a:r>
              <a:rPr kumimoji="1" lang="ja-JP" altLang="en-US" sz="2300" b="1" spc="50" dirty="0" smtClean="0">
                <a:solidFill>
                  <a:schemeClr val="bg1"/>
                </a:solidFill>
                <a:latin typeface="ＭＳ Ｐゴシック" panose="020B0600070205080204" pitchFamily="50" charset="-128"/>
                <a:ea typeface="ＭＳ Ｐゴシック" panose="020B0600070205080204" pitchFamily="50" charset="-128"/>
              </a:rPr>
              <a:t>令和４年度子育て</a:t>
            </a:r>
            <a:r>
              <a:rPr kumimoji="1" lang="ja-JP" altLang="en-US" sz="2300" b="1" spc="50" dirty="0">
                <a:solidFill>
                  <a:schemeClr val="bg1"/>
                </a:solidFill>
                <a:latin typeface="ＭＳ Ｐゴシック" panose="020B0600070205080204" pitchFamily="50" charset="-128"/>
                <a:ea typeface="ＭＳ Ｐゴシック" panose="020B0600070205080204" pitchFamily="50" charset="-128"/>
              </a:rPr>
              <a:t>世帯生活</a:t>
            </a:r>
            <a:r>
              <a:rPr kumimoji="1" lang="ja-JP" altLang="en-US" sz="2300" b="1" spc="50" dirty="0" smtClean="0">
                <a:solidFill>
                  <a:schemeClr val="bg1"/>
                </a:solidFill>
                <a:latin typeface="ＭＳ Ｐゴシック" panose="020B0600070205080204" pitchFamily="50" charset="-128"/>
                <a:ea typeface="ＭＳ Ｐゴシック" panose="020B0600070205080204" pitchFamily="50" charset="-128"/>
              </a:rPr>
              <a:t>支援</a:t>
            </a:r>
            <a:r>
              <a:rPr kumimoji="1" lang="ja-JP" altLang="en-US" sz="2300" b="1" dirty="0" smtClean="0">
                <a:solidFill>
                  <a:schemeClr val="bg1"/>
                </a:solidFill>
                <a:latin typeface="ＭＳ Ｐゴシック" panose="020B0600070205080204" pitchFamily="50" charset="-128"/>
                <a:ea typeface="ＭＳ Ｐゴシック" panose="020B0600070205080204" pitchFamily="50" charset="-128"/>
              </a:rPr>
              <a:t>特別給付金</a:t>
            </a:r>
            <a:r>
              <a:rPr kumimoji="1" lang="ja-JP" altLang="en-US" sz="2300" b="1" spc="50" dirty="0" smtClean="0">
                <a:solidFill>
                  <a:schemeClr val="bg1"/>
                </a:solidFill>
                <a:latin typeface="ＭＳ Ｐゴシック" panose="020B0600070205080204" pitchFamily="50" charset="-128"/>
                <a:ea typeface="ＭＳ Ｐゴシック" panose="020B0600070205080204" pitchFamily="50" charset="-128"/>
              </a:rPr>
              <a:t>のご案内</a:t>
            </a:r>
            <a:endParaRPr kumimoji="1" lang="ja-JP" altLang="en-US" sz="2300" b="1" spc="50" dirty="0">
              <a:solidFill>
                <a:schemeClr val="bg1"/>
              </a:solidFill>
              <a:latin typeface="ＭＳ Ｐゴシック" panose="020B0600070205080204" pitchFamily="50" charset="-128"/>
              <a:ea typeface="ＭＳ Ｐゴシック" panose="020B0600070205080204" pitchFamily="50" charset="-128"/>
            </a:endParaRPr>
          </a:p>
        </p:txBody>
      </p:sp>
      <p:sp>
        <p:nvSpPr>
          <p:cNvPr id="19" name="テキスト ボックス 18">
            <a:extLst>
              <a:ext uri="{FF2B5EF4-FFF2-40B4-BE49-F238E27FC236}">
                <a16:creationId xmlns:a16="http://schemas.microsoft.com/office/drawing/2014/main" id="{1FAD32C9-A75D-B14A-8205-F44F78747347}"/>
              </a:ext>
            </a:extLst>
          </p:cNvPr>
          <p:cNvSpPr txBox="1"/>
          <p:nvPr/>
        </p:nvSpPr>
        <p:spPr>
          <a:xfrm>
            <a:off x="863498" y="1928917"/>
            <a:ext cx="5819248" cy="438582"/>
          </a:xfrm>
          <a:prstGeom prst="rect">
            <a:avLst/>
          </a:prstGeom>
          <a:noFill/>
        </p:spPr>
        <p:txBody>
          <a:bodyPr wrap="square" rtlCol="0">
            <a:spAutoFit/>
          </a:bodyPr>
          <a:lstStyle/>
          <a:p>
            <a:r>
              <a:rPr kumimoji="1" lang="ja-JP" altLang="en-US" sz="1250" spc="100" dirty="0">
                <a:latin typeface="ＭＳ Ｐゴシック" panose="020B0600070205080204" pitchFamily="50" charset="-128"/>
                <a:ea typeface="ＭＳ Ｐゴシック" panose="020B0600070205080204" pitchFamily="50" charset="-128"/>
              </a:rPr>
              <a:t>子育て世帯の支援のため</a:t>
            </a:r>
            <a:r>
              <a:rPr kumimoji="1" lang="en-US" altLang="ja-JP" sz="1250" spc="100" dirty="0" smtClean="0">
                <a:latin typeface="ＭＳ Ｐゴシック" panose="020B0600070205080204" pitchFamily="50" charset="-128"/>
                <a:ea typeface="ＭＳ Ｐゴシック" panose="020B0600070205080204" pitchFamily="50" charset="-128"/>
              </a:rPr>
              <a:t>､</a:t>
            </a:r>
            <a:r>
              <a:rPr kumimoji="1" lang="ja-JP" altLang="en-US" sz="2250" b="1" u="sng" spc="100" dirty="0" smtClean="0">
                <a:solidFill>
                  <a:srgbClr val="FF0000"/>
                </a:solidFill>
                <a:latin typeface="ＭＳ Ｐゴシック" panose="020B0600070205080204" pitchFamily="50" charset="-128"/>
                <a:ea typeface="ＭＳ Ｐゴシック" panose="020B0600070205080204" pitchFamily="50" charset="-128"/>
              </a:rPr>
              <a:t>給付</a:t>
            </a:r>
            <a:r>
              <a:rPr kumimoji="1" lang="ja-JP" altLang="en-US" sz="2250" b="1" u="sng" spc="100" dirty="0">
                <a:solidFill>
                  <a:srgbClr val="FF0000"/>
                </a:solidFill>
                <a:latin typeface="ＭＳ Ｐゴシック" panose="020B0600070205080204" pitchFamily="50" charset="-128"/>
                <a:ea typeface="ＭＳ Ｐゴシック" panose="020B0600070205080204" pitchFamily="50" charset="-128"/>
              </a:rPr>
              <a:t>金の支</a:t>
            </a:r>
            <a:r>
              <a:rPr kumimoji="1" lang="ja-JP" altLang="en-US" sz="2250" b="1" u="sng" spc="300" dirty="0">
                <a:solidFill>
                  <a:srgbClr val="FF0000"/>
                </a:solidFill>
                <a:latin typeface="ＭＳ Ｐゴシック" panose="020B0600070205080204" pitchFamily="50" charset="-128"/>
                <a:ea typeface="ＭＳ Ｐゴシック" panose="020B0600070205080204" pitchFamily="50" charset="-128"/>
              </a:rPr>
              <a:t>給</a:t>
            </a:r>
            <a:r>
              <a:rPr kumimoji="1" lang="ja-JP" altLang="en-US" sz="1250" spc="100" dirty="0">
                <a:latin typeface="ＭＳ Ｐゴシック" panose="020B0600070205080204" pitchFamily="50" charset="-128"/>
                <a:ea typeface="ＭＳ Ｐゴシック" panose="020B0600070205080204" pitchFamily="50" charset="-128"/>
              </a:rPr>
              <a:t>を実施します</a:t>
            </a:r>
            <a:r>
              <a:rPr kumimoji="1" lang="en-US" altLang="ja-JP" sz="1250" spc="100" dirty="0">
                <a:latin typeface="ＭＳ Ｐゴシック" panose="020B0600070205080204" pitchFamily="50" charset="-128"/>
                <a:ea typeface="ＭＳ Ｐゴシック" panose="020B0600070205080204" pitchFamily="50" charset="-128"/>
              </a:rPr>
              <a:t>!</a:t>
            </a:r>
            <a:endParaRPr kumimoji="1" lang="ja-JP" altLang="en-US" sz="1250" spc="100" dirty="0">
              <a:latin typeface="ＭＳ Ｐゴシック" panose="020B0600070205080204" pitchFamily="50" charset="-128"/>
              <a:ea typeface="ＭＳ Ｐゴシック" panose="020B0600070205080204" pitchFamily="50" charset="-128"/>
            </a:endParaRPr>
          </a:p>
        </p:txBody>
      </p:sp>
      <p:sp>
        <p:nvSpPr>
          <p:cNvPr id="37" name="テキスト ボックス 36">
            <a:extLst>
              <a:ext uri="{FF2B5EF4-FFF2-40B4-BE49-F238E27FC236}">
                <a16:creationId xmlns:a16="http://schemas.microsoft.com/office/drawing/2014/main" id="{392AB177-6C69-7142-A1DF-8AA73B0697F9}"/>
              </a:ext>
            </a:extLst>
          </p:cNvPr>
          <p:cNvSpPr txBox="1"/>
          <p:nvPr/>
        </p:nvSpPr>
        <p:spPr>
          <a:xfrm>
            <a:off x="571183" y="2517128"/>
            <a:ext cx="1881071" cy="400110"/>
          </a:xfrm>
          <a:prstGeom prst="rect">
            <a:avLst/>
          </a:prstGeom>
          <a:noFill/>
        </p:spPr>
        <p:txBody>
          <a:bodyPr wrap="square" rtlCol="0">
            <a:spAutoFit/>
          </a:bodyPr>
          <a:lstStyle/>
          <a:p>
            <a:r>
              <a:rPr kumimoji="1" lang="ja-JP" altLang="en-US" sz="2000" dirty="0">
                <a:latin typeface="ＭＳ Ｐゴシック" panose="020B0600070205080204" pitchFamily="50" charset="-128"/>
                <a:ea typeface="ＭＳ Ｐゴシック" panose="020B0600070205080204" pitchFamily="50" charset="-128"/>
              </a:rPr>
              <a:t>１</a:t>
            </a:r>
            <a:r>
              <a:rPr kumimoji="1" lang="en-US" altLang="ja-JP" dirty="0">
                <a:latin typeface="ＭＳ Ｐゴシック" panose="020B0600070205080204" pitchFamily="50" charset="-128"/>
                <a:ea typeface="ＭＳ Ｐゴシック" panose="020B0600070205080204" pitchFamily="50" charset="-128"/>
              </a:rPr>
              <a:t>. </a:t>
            </a:r>
            <a:r>
              <a:rPr kumimoji="1" lang="ja-JP" altLang="en-US" dirty="0">
                <a:latin typeface="ＭＳ Ｐゴシック" panose="020B0600070205080204" pitchFamily="50" charset="-128"/>
                <a:ea typeface="ＭＳ Ｐゴシック" panose="020B0600070205080204" pitchFamily="50" charset="-128"/>
              </a:rPr>
              <a:t>支給対象者</a:t>
            </a:r>
          </a:p>
        </p:txBody>
      </p:sp>
      <p:sp>
        <p:nvSpPr>
          <p:cNvPr id="39" name="テキスト ボックス 38">
            <a:extLst>
              <a:ext uri="{FF2B5EF4-FFF2-40B4-BE49-F238E27FC236}">
                <a16:creationId xmlns:a16="http://schemas.microsoft.com/office/drawing/2014/main" id="{01CC993A-B801-A446-B680-9CA7A76C6785}"/>
              </a:ext>
            </a:extLst>
          </p:cNvPr>
          <p:cNvSpPr txBox="1"/>
          <p:nvPr/>
        </p:nvSpPr>
        <p:spPr>
          <a:xfrm>
            <a:off x="517366" y="3022162"/>
            <a:ext cx="5971898" cy="523220"/>
          </a:xfrm>
          <a:prstGeom prst="rect">
            <a:avLst/>
          </a:prstGeom>
          <a:noFill/>
        </p:spPr>
        <p:txBody>
          <a:bodyPr wrap="square" rtlCol="0" anchor="ctr" anchorCtr="1">
            <a:spAutoFit/>
          </a:bodyPr>
          <a:lstStyle/>
          <a:p>
            <a:pPr fontAlgn="ctr"/>
            <a:r>
              <a:rPr kumimoji="1" lang="ja-JP" altLang="en-US" sz="1400" spc="100" dirty="0">
                <a:latin typeface="ＭＳ Ｐゴシック" panose="020B0600070205080204" pitchFamily="50" charset="-128"/>
                <a:ea typeface="ＭＳ Ｐゴシック" panose="020B0600070205080204" pitchFamily="50" charset="-128"/>
              </a:rPr>
              <a:t>①②の両方に当てはまる</a:t>
            </a:r>
            <a:r>
              <a:rPr kumimoji="1" lang="ja-JP" altLang="en-US" sz="1400" spc="100" dirty="0" smtClean="0">
                <a:latin typeface="ＭＳ Ｐゴシック" panose="020B0600070205080204" pitchFamily="50" charset="-128"/>
                <a:ea typeface="ＭＳ Ｐゴシック" panose="020B0600070205080204" pitchFamily="50" charset="-128"/>
              </a:rPr>
              <a:t>方</a:t>
            </a: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b="1" dirty="0">
                <a:solidFill>
                  <a:srgbClr val="FF0000"/>
                </a:solidFill>
                <a:latin typeface="ＭＳ Ｐゴシック" panose="020B0600070205080204" pitchFamily="50" charset="-128"/>
                <a:ea typeface="ＭＳ Ｐゴシック" panose="020B0600070205080204" pitchFamily="50" charset="-128"/>
              </a:rPr>
              <a:t>ひとり親世帯分の給付金を受け取った方を除く</a:t>
            </a:r>
            <a:r>
              <a:rPr kumimoji="1" lang="en-US" altLang="ja-JP" sz="1200" b="1" dirty="0">
                <a:solidFill>
                  <a:srgbClr val="FF0000"/>
                </a:solidFill>
                <a:latin typeface="ＭＳ Ｐゴシック" panose="020B0600070205080204" pitchFamily="50" charset="-128"/>
                <a:ea typeface="ＭＳ Ｐゴシック" panose="020B0600070205080204" pitchFamily="50" charset="-128"/>
              </a:rPr>
              <a:t>)</a:t>
            </a:r>
            <a:endParaRPr lang="ja-JP" altLang="en-US" sz="1200" b="1" dirty="0">
              <a:solidFill>
                <a:srgbClr val="FF0000"/>
              </a:solidFill>
              <a:latin typeface="ＭＳ Ｐゴシック" panose="020B0600070205080204" pitchFamily="50" charset="-128"/>
              <a:ea typeface="ＭＳ Ｐゴシック" panose="020B0600070205080204" pitchFamily="50" charset="-128"/>
            </a:endParaRPr>
          </a:p>
          <a:p>
            <a:pPr fontAlgn="ctr"/>
            <a:endParaRPr kumimoji="1" lang="ja-JP" altLang="en-US" sz="1400" spc="100" dirty="0">
              <a:latin typeface="ＭＳ Ｐゴシック" panose="020B0600070205080204" pitchFamily="50" charset="-128"/>
              <a:ea typeface="ＭＳ Ｐゴシック" panose="020B0600070205080204" pitchFamily="50" charset="-128"/>
            </a:endParaRPr>
          </a:p>
        </p:txBody>
      </p:sp>
      <p:sp>
        <p:nvSpPr>
          <p:cNvPr id="43" name="テキスト ボックス 42">
            <a:extLst>
              <a:ext uri="{FF2B5EF4-FFF2-40B4-BE49-F238E27FC236}">
                <a16:creationId xmlns:a16="http://schemas.microsoft.com/office/drawing/2014/main" id="{8741555D-1E53-A948-90AC-2C66DB38892C}"/>
              </a:ext>
            </a:extLst>
          </p:cNvPr>
          <p:cNvSpPr txBox="1"/>
          <p:nvPr/>
        </p:nvSpPr>
        <p:spPr>
          <a:xfrm>
            <a:off x="1673846" y="3388911"/>
            <a:ext cx="4068703" cy="1061829"/>
          </a:xfrm>
          <a:prstGeom prst="rect">
            <a:avLst/>
          </a:prstGeom>
          <a:noFill/>
        </p:spPr>
        <p:txBody>
          <a:bodyPr wrap="square" rtlCol="0">
            <a:spAutoFit/>
          </a:bodyPr>
          <a:lstStyle/>
          <a:p>
            <a:pPr>
              <a:spcBef>
                <a:spcPts val="50"/>
              </a:spcBef>
              <a:spcAft>
                <a:spcPts val="50"/>
              </a:spcAft>
            </a:pPr>
            <a:r>
              <a:rPr kumimoji="1" lang="ja-JP" altLang="en-US" sz="1400" dirty="0" smtClean="0">
                <a:latin typeface="ＭＳ Ｐゴシック" panose="020B0600070205080204" pitchFamily="50" charset="-128"/>
                <a:ea typeface="ＭＳ Ｐゴシック" panose="020B0600070205080204" pitchFamily="50" charset="-128"/>
              </a:rPr>
              <a:t>令和４年３月３１日時点で</a:t>
            </a:r>
            <a:endParaRPr kumimoji="1" lang="en-US" altLang="ja-JP" sz="1400" dirty="0" smtClean="0">
              <a:latin typeface="ＭＳ Ｐゴシック" panose="020B0600070205080204" pitchFamily="50" charset="-128"/>
              <a:ea typeface="ＭＳ Ｐゴシック" panose="020B0600070205080204" pitchFamily="50" charset="-128"/>
            </a:endParaRPr>
          </a:p>
          <a:p>
            <a:pPr algn="dist">
              <a:spcBef>
                <a:spcPts val="50"/>
              </a:spcBef>
              <a:spcAft>
                <a:spcPts val="50"/>
              </a:spcAft>
            </a:pPr>
            <a:r>
              <a:rPr kumimoji="1" lang="en-US" altLang="ja-JP" sz="1600" b="1" u="sng" dirty="0" smtClean="0">
                <a:solidFill>
                  <a:srgbClr val="FF0000"/>
                </a:solidFill>
                <a:latin typeface="ＭＳ Ｐゴシック" panose="020B0600070205080204" pitchFamily="50" charset="-128"/>
                <a:ea typeface="ＭＳ Ｐゴシック" panose="020B0600070205080204" pitchFamily="50" charset="-128"/>
              </a:rPr>
              <a:t>18</a:t>
            </a:r>
            <a:r>
              <a:rPr kumimoji="1" lang="ja-JP" altLang="en-US" sz="1600" b="1" u="sng" dirty="0">
                <a:solidFill>
                  <a:srgbClr val="FF0000"/>
                </a:solidFill>
                <a:latin typeface="ＭＳ Ｐゴシック" panose="020B0600070205080204" pitchFamily="50" charset="-128"/>
                <a:ea typeface="ＭＳ Ｐゴシック" panose="020B0600070205080204" pitchFamily="50" charset="-128"/>
              </a:rPr>
              <a:t>歳未満の児童</a:t>
            </a:r>
            <a:r>
              <a:rPr kumimoji="1" lang="en-US" altLang="ja-JP" sz="1400" dirty="0">
                <a:latin typeface="ＭＳ Ｐゴシック" panose="020B0600070205080204" pitchFamily="50" charset="-128"/>
                <a:ea typeface="ＭＳ Ｐゴシック" panose="020B0600070205080204" pitchFamily="50" charset="-128"/>
              </a:rPr>
              <a:t>(</a:t>
            </a:r>
            <a:r>
              <a:rPr kumimoji="1" lang="ja-JP" altLang="en-US" sz="1400" dirty="0">
                <a:latin typeface="ＭＳ Ｐゴシック" panose="020B0600070205080204" pitchFamily="50" charset="-128"/>
                <a:ea typeface="ＭＳ Ｐゴシック" panose="020B0600070205080204" pitchFamily="50" charset="-128"/>
              </a:rPr>
              <a:t>障害児の場合</a:t>
            </a:r>
            <a:r>
              <a:rPr kumimoji="1" lang="en-US" altLang="ja-JP" sz="1400" dirty="0">
                <a:latin typeface="ＭＳ Ｐゴシック" panose="020B0600070205080204" pitchFamily="50" charset="-128"/>
                <a:ea typeface="ＭＳ Ｐゴシック" panose="020B0600070205080204" pitchFamily="50" charset="-128"/>
              </a:rPr>
              <a:t>､</a:t>
            </a:r>
            <a:r>
              <a:rPr kumimoji="1" lang="en-US" altLang="ja-JP" sz="1600" b="1" u="sng" dirty="0">
                <a:solidFill>
                  <a:srgbClr val="FF0000"/>
                </a:solidFill>
                <a:latin typeface="ＭＳ Ｐゴシック" panose="020B0600070205080204" pitchFamily="50" charset="-128"/>
                <a:ea typeface="ＭＳ Ｐゴシック" panose="020B0600070205080204" pitchFamily="50" charset="-128"/>
              </a:rPr>
              <a:t>20</a:t>
            </a:r>
            <a:r>
              <a:rPr kumimoji="1" lang="ja-JP" altLang="en-US" sz="1600" b="1" u="sng" dirty="0">
                <a:solidFill>
                  <a:srgbClr val="FF0000"/>
                </a:solidFill>
                <a:latin typeface="ＭＳ Ｐゴシック" panose="020B0600070205080204" pitchFamily="50" charset="-128"/>
                <a:ea typeface="ＭＳ Ｐゴシック" panose="020B0600070205080204" pitchFamily="50" charset="-128"/>
              </a:rPr>
              <a:t>歳未満</a:t>
            </a:r>
            <a:r>
              <a:rPr kumimoji="1" lang="en-US" altLang="ja-JP" sz="1400" dirty="0">
                <a:latin typeface="ＭＳ Ｐゴシック" panose="020B0600070205080204" pitchFamily="50" charset="-128"/>
                <a:ea typeface="ＭＳ Ｐゴシック" panose="020B0600070205080204" pitchFamily="50" charset="-128"/>
              </a:rPr>
              <a:t>)</a:t>
            </a:r>
          </a:p>
          <a:p>
            <a:pPr>
              <a:spcBef>
                <a:spcPts val="50"/>
              </a:spcBef>
              <a:spcAft>
                <a:spcPts val="50"/>
              </a:spcAft>
            </a:pPr>
            <a:r>
              <a:rPr kumimoji="1" lang="ja-JP" altLang="en-US" sz="1400" spc="100" dirty="0">
                <a:latin typeface="ＭＳ Ｐゴシック" panose="020B0600070205080204" pitchFamily="50" charset="-128"/>
                <a:ea typeface="ＭＳ Ｐゴシック" panose="020B0600070205080204" pitchFamily="50" charset="-128"/>
              </a:rPr>
              <a:t>を養育する父母</a:t>
            </a:r>
            <a:r>
              <a:rPr kumimoji="1" lang="ja-JP" altLang="en-US" sz="1400" spc="100" dirty="0" smtClean="0">
                <a:latin typeface="ＭＳ Ｐゴシック" panose="020B0600070205080204" pitchFamily="50" charset="-128"/>
                <a:ea typeface="ＭＳ Ｐゴシック" panose="020B0600070205080204" pitchFamily="50" charset="-128"/>
              </a:rPr>
              <a:t>等</a:t>
            </a:r>
            <a:endParaRPr lang="ja-JP" altLang="en-US" sz="1200" dirty="0">
              <a:solidFill>
                <a:srgbClr val="FF0000"/>
              </a:solidFill>
              <a:latin typeface="ＭＳ Ｐゴシック" panose="020B0600070205080204" pitchFamily="50" charset="-128"/>
              <a:ea typeface="ＭＳ Ｐゴシック" panose="020B0600070205080204" pitchFamily="50" charset="-128"/>
            </a:endParaRPr>
          </a:p>
          <a:p>
            <a:pPr>
              <a:spcBef>
                <a:spcPts val="50"/>
              </a:spcBef>
              <a:spcAft>
                <a:spcPts val="50"/>
              </a:spcAft>
            </a:pPr>
            <a:endParaRPr kumimoji="1" lang="ja-JP" altLang="en-US" sz="1400" spc="100" dirty="0">
              <a:latin typeface="ＭＳ Ｐゴシック" panose="020B0600070205080204" pitchFamily="50" charset="-128"/>
              <a:ea typeface="ＭＳ Ｐゴシック" panose="020B0600070205080204" pitchFamily="50" charset="-128"/>
            </a:endParaRPr>
          </a:p>
        </p:txBody>
      </p:sp>
      <p:sp>
        <p:nvSpPr>
          <p:cNvPr id="44" name="正方形/長方形 43">
            <a:extLst>
              <a:ext uri="{FF2B5EF4-FFF2-40B4-BE49-F238E27FC236}">
                <a16:creationId xmlns:a16="http://schemas.microsoft.com/office/drawing/2014/main" id="{F71F8146-9973-214B-AD86-6C769D3AD68B}"/>
              </a:ext>
            </a:extLst>
          </p:cNvPr>
          <p:cNvSpPr/>
          <p:nvPr/>
        </p:nvSpPr>
        <p:spPr>
          <a:xfrm>
            <a:off x="1121227" y="3391129"/>
            <a:ext cx="389850" cy="338554"/>
          </a:xfrm>
          <a:prstGeom prst="rect">
            <a:avLst/>
          </a:prstGeom>
        </p:spPr>
        <p:txBody>
          <a:bodyPr wrap="none">
            <a:spAutoFit/>
          </a:bodyPr>
          <a:lstStyle/>
          <a:p>
            <a:r>
              <a:rPr lang="ja-JP" altLang="en-US" sz="1600" dirty="0">
                <a:latin typeface="ＭＳ Ｐゴシック" panose="020B0600070205080204" pitchFamily="50" charset="-128"/>
                <a:ea typeface="ＭＳ Ｐゴシック" panose="020B0600070205080204" pitchFamily="50" charset="-128"/>
              </a:rPr>
              <a:t>①</a:t>
            </a:r>
          </a:p>
        </p:txBody>
      </p:sp>
      <p:sp>
        <p:nvSpPr>
          <p:cNvPr id="45" name="正方形/長方形 44">
            <a:extLst>
              <a:ext uri="{FF2B5EF4-FFF2-40B4-BE49-F238E27FC236}">
                <a16:creationId xmlns:a16="http://schemas.microsoft.com/office/drawing/2014/main" id="{C49468AF-B7E6-3643-A3F8-07259251C7E6}"/>
              </a:ext>
            </a:extLst>
          </p:cNvPr>
          <p:cNvSpPr/>
          <p:nvPr/>
        </p:nvSpPr>
        <p:spPr>
          <a:xfrm>
            <a:off x="1121227" y="4942499"/>
            <a:ext cx="389850" cy="338554"/>
          </a:xfrm>
          <a:prstGeom prst="rect">
            <a:avLst/>
          </a:prstGeom>
        </p:spPr>
        <p:txBody>
          <a:bodyPr wrap="none">
            <a:spAutoFit/>
          </a:bodyPr>
          <a:lstStyle/>
          <a:p>
            <a:r>
              <a:rPr lang="en-US" altLang="ja-JP" sz="1600" dirty="0">
                <a:latin typeface="ＭＳ Ｐゴシック" panose="020B0600070205080204" pitchFamily="50" charset="-128"/>
                <a:ea typeface="ＭＳ Ｐゴシック" panose="020B0600070205080204" pitchFamily="50" charset="-128"/>
              </a:rPr>
              <a:t>②</a:t>
            </a:r>
            <a:endParaRPr lang="ja-JP" altLang="en-US" sz="1600">
              <a:latin typeface="ＭＳ Ｐゴシック" panose="020B0600070205080204" pitchFamily="50" charset="-128"/>
              <a:ea typeface="ＭＳ Ｐゴシック" panose="020B0600070205080204" pitchFamily="50" charset="-128"/>
            </a:endParaRPr>
          </a:p>
        </p:txBody>
      </p:sp>
      <p:sp>
        <p:nvSpPr>
          <p:cNvPr id="46" name="テキスト ボックス 45">
            <a:extLst>
              <a:ext uri="{FF2B5EF4-FFF2-40B4-BE49-F238E27FC236}">
                <a16:creationId xmlns:a16="http://schemas.microsoft.com/office/drawing/2014/main" id="{E9E6C6C0-29FA-3F42-9B37-0CB5F604316E}"/>
              </a:ext>
            </a:extLst>
          </p:cNvPr>
          <p:cNvSpPr txBox="1"/>
          <p:nvPr/>
        </p:nvSpPr>
        <p:spPr>
          <a:xfrm>
            <a:off x="1681450" y="4539588"/>
            <a:ext cx="4183345" cy="1107996"/>
          </a:xfrm>
          <a:prstGeom prst="rect">
            <a:avLst/>
          </a:prstGeom>
          <a:noFill/>
        </p:spPr>
        <p:txBody>
          <a:bodyPr wrap="square" rtlCol="0">
            <a:spAutoFit/>
          </a:bodyPr>
          <a:lstStyle/>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a:t>
            </a:r>
            <a:r>
              <a:rPr kumimoji="1" lang="ja-JP" altLang="en-US" sz="1400" spc="100" dirty="0" smtClean="0">
                <a:latin typeface="ＭＳ Ｐゴシック" panose="020B0600070205080204" pitchFamily="50" charset="-128"/>
                <a:ea typeface="ＭＳ Ｐゴシック" panose="020B0600070205080204" pitchFamily="50" charset="-128"/>
              </a:rPr>
              <a:t>令和４年度</a:t>
            </a:r>
            <a:r>
              <a:rPr kumimoji="1" lang="ja-JP" altLang="en-US" sz="1600" b="1" u="sng" spc="100" dirty="0">
                <a:solidFill>
                  <a:srgbClr val="FF0000"/>
                </a:solidFill>
                <a:latin typeface="ＭＳ Ｐゴシック" panose="020B0600070205080204" pitchFamily="50" charset="-128"/>
                <a:ea typeface="ＭＳ Ｐゴシック" panose="020B0600070205080204" pitchFamily="50" charset="-128"/>
              </a:rPr>
              <a:t>住民税（均等割）が非課税</a:t>
            </a:r>
            <a:r>
              <a:rPr kumimoji="1" lang="ja-JP" altLang="en-US" sz="1400" spc="100" dirty="0">
                <a:latin typeface="ＭＳ Ｐゴシック" panose="020B0600070205080204" pitchFamily="50" charset="-128"/>
                <a:ea typeface="ＭＳ Ｐゴシック" panose="020B0600070205080204" pitchFamily="50" charset="-128"/>
              </a:rPr>
              <a:t>の方</a:t>
            </a:r>
            <a:endParaRPr kumimoji="1" lang="ja-JP" altLang="en-US" sz="1600" spc="100" dirty="0">
              <a:latin typeface="ＭＳ Ｐゴシック" panose="020B0600070205080204" pitchFamily="50" charset="-128"/>
              <a:ea typeface="ＭＳ Ｐゴシック" panose="020B0600070205080204" pitchFamily="50" charset="-128"/>
            </a:endParaRPr>
          </a:p>
          <a:p>
            <a:pPr>
              <a:spcBef>
                <a:spcPts val="70"/>
              </a:spcBef>
              <a:spcAft>
                <a:spcPts val="70"/>
              </a:spcAft>
            </a:pPr>
            <a:r>
              <a:rPr kumimoji="1" lang="ja-JP" altLang="en-US" sz="1500" spc="100" dirty="0">
                <a:latin typeface="ＭＳ Ｐゴシック" panose="020B0600070205080204" pitchFamily="50" charset="-128"/>
                <a:ea typeface="ＭＳ Ｐゴシック" panose="020B0600070205080204" pitchFamily="50" charset="-128"/>
              </a:rPr>
              <a:t>　　　　　　　</a:t>
            </a:r>
            <a:r>
              <a:rPr kumimoji="1" lang="en-US" altLang="ja-JP" sz="1500" spc="100" dirty="0">
                <a:latin typeface="ＭＳ Ｐゴシック" panose="020B0600070205080204" pitchFamily="50" charset="-128"/>
                <a:ea typeface="ＭＳ Ｐゴシック" panose="020B0600070205080204" pitchFamily="50" charset="-128"/>
              </a:rPr>
              <a:t>  </a:t>
            </a:r>
            <a:r>
              <a:rPr kumimoji="1" lang="ja-JP" altLang="en-US" sz="1500" spc="100" dirty="0">
                <a:latin typeface="ＭＳ Ｐゴシック" panose="020B0600070205080204" pitchFamily="50" charset="-128"/>
                <a:ea typeface="ＭＳ Ｐゴシック" panose="020B0600070205080204" pitchFamily="50" charset="-128"/>
              </a:rPr>
              <a:t>      </a:t>
            </a:r>
            <a:r>
              <a:rPr kumimoji="1" lang="ja-JP" altLang="en-US" sz="1400" spc="100" dirty="0">
                <a:latin typeface="ＭＳ Ｐゴシック" panose="020B0600070205080204" pitchFamily="50" charset="-128"/>
                <a:ea typeface="ＭＳ Ｐゴシック" panose="020B0600070205080204" pitchFamily="50" charset="-128"/>
              </a:rPr>
              <a:t>または</a:t>
            </a:r>
          </a:p>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a:t>
            </a:r>
            <a:r>
              <a:rPr kumimoji="1" lang="ja-JP" altLang="en-US" sz="1400" spc="100" dirty="0" smtClean="0">
                <a:latin typeface="ＭＳ Ｐゴシック" panose="020B0600070205080204" pitchFamily="50" charset="-128"/>
                <a:ea typeface="ＭＳ Ｐゴシック" panose="020B0600070205080204" pitchFamily="50" charset="-128"/>
              </a:rPr>
              <a:t>令和４年１月１日</a:t>
            </a:r>
            <a:r>
              <a:rPr kumimoji="1" lang="ja-JP" altLang="en-US" sz="1400" spc="100" dirty="0">
                <a:latin typeface="ＭＳ Ｐゴシック" panose="020B0600070205080204" pitchFamily="50" charset="-128"/>
                <a:ea typeface="ＭＳ Ｐゴシック" panose="020B0600070205080204" pitchFamily="50" charset="-128"/>
              </a:rPr>
              <a:t>以降の収入が急変し、</a:t>
            </a:r>
          </a:p>
          <a:p>
            <a:pPr>
              <a:spcBef>
                <a:spcPts val="70"/>
              </a:spcBef>
              <a:spcAft>
                <a:spcPts val="70"/>
              </a:spcAft>
            </a:pPr>
            <a:r>
              <a:rPr kumimoji="1" lang="ja-JP" altLang="en-US" sz="1400" spc="100" dirty="0">
                <a:latin typeface="ＭＳ Ｐゴシック" panose="020B0600070205080204" pitchFamily="50" charset="-128"/>
                <a:ea typeface="ＭＳ Ｐゴシック" panose="020B0600070205080204" pitchFamily="50" charset="-128"/>
              </a:rPr>
              <a:t>　</a:t>
            </a:r>
            <a:r>
              <a:rPr kumimoji="1" lang="en-US" altLang="ja-JP" sz="1400" spc="100" dirty="0">
                <a:latin typeface="ＭＳ Ｐゴシック" panose="020B0600070205080204" pitchFamily="50" charset="-128"/>
                <a:ea typeface="ＭＳ Ｐゴシック" panose="020B0600070205080204" pitchFamily="50" charset="-128"/>
              </a:rPr>
              <a:t> </a:t>
            </a:r>
            <a:r>
              <a:rPr kumimoji="1" lang="ja-JP" altLang="en-US" sz="1600" b="1" u="sng" spc="100" dirty="0">
                <a:solidFill>
                  <a:srgbClr val="FF0000"/>
                </a:solidFill>
                <a:latin typeface="ＭＳ Ｐゴシック" panose="020B0600070205080204" pitchFamily="50" charset="-128"/>
                <a:ea typeface="ＭＳ Ｐゴシック" panose="020B0600070205080204" pitchFamily="50" charset="-128"/>
              </a:rPr>
              <a:t>住民税非課税相当</a:t>
            </a:r>
            <a:r>
              <a:rPr kumimoji="1" lang="ja-JP" altLang="en-US" sz="1400" spc="100" dirty="0">
                <a:latin typeface="ＭＳ Ｐゴシック" panose="020B0600070205080204" pitchFamily="50" charset="-128"/>
                <a:ea typeface="ＭＳ Ｐゴシック" panose="020B0600070205080204" pitchFamily="50" charset="-128"/>
              </a:rPr>
              <a:t>の収入となった方</a:t>
            </a:r>
          </a:p>
        </p:txBody>
      </p:sp>
      <p:sp>
        <p:nvSpPr>
          <p:cNvPr id="50" name="テキスト ボックス 49">
            <a:extLst>
              <a:ext uri="{FF2B5EF4-FFF2-40B4-BE49-F238E27FC236}">
                <a16:creationId xmlns:a16="http://schemas.microsoft.com/office/drawing/2014/main" id="{0E491FAD-4FD9-144C-B87E-3DC7EB21713D}"/>
              </a:ext>
            </a:extLst>
          </p:cNvPr>
          <p:cNvSpPr txBox="1"/>
          <p:nvPr/>
        </p:nvSpPr>
        <p:spPr>
          <a:xfrm>
            <a:off x="1599093" y="6388983"/>
            <a:ext cx="3708567" cy="477054"/>
          </a:xfrm>
          <a:prstGeom prst="rect">
            <a:avLst/>
          </a:prstGeom>
          <a:noFill/>
        </p:spPr>
        <p:txBody>
          <a:bodyPr wrap="square" rtlCol="0">
            <a:spAutoFit/>
          </a:bodyPr>
          <a:lstStyle/>
          <a:p>
            <a:pPr algn="dist"/>
            <a:r>
              <a:rPr kumimoji="1" lang="ja-JP" altLang="en-US" sz="1900" b="1" dirty="0">
                <a:latin typeface="ＭＳ Ｐゴシック" panose="020B0600070205080204" pitchFamily="50" charset="-128"/>
                <a:ea typeface="ＭＳ Ｐゴシック" panose="020B0600070205080204" pitchFamily="50" charset="-128"/>
              </a:rPr>
              <a:t>児童</a:t>
            </a:r>
            <a:r>
              <a:rPr kumimoji="1" lang="en-US" altLang="ja-JP" sz="1900" b="1" dirty="0">
                <a:latin typeface="ＭＳ Ｐゴシック" panose="020B0600070205080204" pitchFamily="50" charset="-128"/>
                <a:ea typeface="ＭＳ Ｐゴシック" panose="020B0600070205080204" pitchFamily="50" charset="-128"/>
              </a:rPr>
              <a:t>1</a:t>
            </a:r>
            <a:r>
              <a:rPr kumimoji="1" lang="ja-JP" altLang="en-US" sz="1900" b="1" dirty="0">
                <a:latin typeface="ＭＳ Ｐゴシック" panose="020B0600070205080204" pitchFamily="50" charset="-128"/>
                <a:ea typeface="ＭＳ Ｐゴシック" panose="020B0600070205080204" pitchFamily="50" charset="-128"/>
              </a:rPr>
              <a:t>人当たり </a:t>
            </a:r>
            <a:r>
              <a:rPr kumimoji="1" lang="ja-JP" altLang="en-US" sz="1900" b="1" dirty="0" smtClean="0">
                <a:latin typeface="ＭＳ Ｐゴシック" panose="020B0600070205080204" pitchFamily="50" charset="-128"/>
                <a:ea typeface="ＭＳ Ｐゴシック" panose="020B0600070205080204" pitchFamily="50" charset="-128"/>
              </a:rPr>
              <a:t>一</a:t>
            </a:r>
            <a:r>
              <a:rPr kumimoji="1" lang="ja-JP" altLang="en-US" sz="1900" b="1" spc="300" dirty="0" smtClean="0">
                <a:latin typeface="ＭＳ Ｐゴシック" panose="020B0600070205080204" pitchFamily="50" charset="-128"/>
                <a:ea typeface="ＭＳ Ｐゴシック" panose="020B0600070205080204" pitchFamily="50" charset="-128"/>
              </a:rPr>
              <a:t>律</a:t>
            </a:r>
            <a:r>
              <a:rPr kumimoji="1" lang="ja-JP" altLang="en-US" sz="2500" b="1" spc="-150" dirty="0" smtClean="0">
                <a:solidFill>
                  <a:srgbClr val="FF0000"/>
                </a:solidFill>
                <a:latin typeface="ＭＳ Ｐゴシック" panose="020B0600070205080204" pitchFamily="50" charset="-128"/>
                <a:ea typeface="ＭＳ Ｐゴシック" panose="020B0600070205080204" pitchFamily="50" charset="-128"/>
              </a:rPr>
              <a:t>５万</a:t>
            </a:r>
            <a:r>
              <a:rPr kumimoji="1" lang="ja-JP" altLang="en-US" sz="2500" b="1" dirty="0" smtClean="0">
                <a:solidFill>
                  <a:srgbClr val="FF0000"/>
                </a:solidFill>
                <a:latin typeface="ＭＳ Ｐゴシック" panose="020B0600070205080204" pitchFamily="50" charset="-128"/>
                <a:ea typeface="ＭＳ Ｐゴシック" panose="020B0600070205080204" pitchFamily="50" charset="-128"/>
              </a:rPr>
              <a:t>円</a:t>
            </a:r>
            <a:endParaRPr kumimoji="1" lang="ja-JP" altLang="en-US" sz="2500" b="1" dirty="0">
              <a:solidFill>
                <a:srgbClr val="FF0000"/>
              </a:solidFill>
              <a:latin typeface="ＭＳ Ｐゴシック" panose="020B0600070205080204" pitchFamily="50" charset="-128"/>
              <a:ea typeface="ＭＳ Ｐゴシック" panose="020B0600070205080204" pitchFamily="50" charset="-128"/>
            </a:endParaRPr>
          </a:p>
        </p:txBody>
      </p:sp>
      <p:sp>
        <p:nvSpPr>
          <p:cNvPr id="53" name="テキスト ボックス 52">
            <a:extLst>
              <a:ext uri="{FF2B5EF4-FFF2-40B4-BE49-F238E27FC236}">
                <a16:creationId xmlns:a16="http://schemas.microsoft.com/office/drawing/2014/main" id="{6916AC81-3137-D644-91B4-23A25F442AE1}"/>
              </a:ext>
            </a:extLst>
          </p:cNvPr>
          <p:cNvSpPr txBox="1"/>
          <p:nvPr/>
        </p:nvSpPr>
        <p:spPr>
          <a:xfrm>
            <a:off x="621804" y="6946996"/>
            <a:ext cx="5897392" cy="605294"/>
          </a:xfrm>
          <a:prstGeom prst="rect">
            <a:avLst/>
          </a:prstGeom>
          <a:noFill/>
        </p:spPr>
        <p:txBody>
          <a:bodyPr wrap="square" rtlCol="0">
            <a:spAutoFit/>
          </a:bodyPr>
          <a:lstStyle/>
          <a:p>
            <a:pPr>
              <a:spcBef>
                <a:spcPts val="200"/>
              </a:spcBef>
              <a:spcAft>
                <a:spcPts val="200"/>
              </a:spcAft>
            </a:pPr>
            <a:r>
              <a:rPr kumimoji="1" lang="ja-JP" altLang="en-US" sz="1500" spc="30" dirty="0">
                <a:latin typeface="ＭＳ Ｐゴシック" panose="020B0600070205080204" pitchFamily="50" charset="-128"/>
                <a:ea typeface="ＭＳ Ｐゴシック" panose="020B0600070205080204" pitchFamily="50" charset="-128"/>
              </a:rPr>
              <a:t>■支給にあたっては</a:t>
            </a:r>
            <a:r>
              <a:rPr kumimoji="1" lang="en-US" altLang="ja-JP" sz="1500" spc="30" dirty="0">
                <a:latin typeface="ＭＳ Ｐゴシック" panose="020B0600070205080204" pitchFamily="50" charset="-128"/>
                <a:ea typeface="ＭＳ Ｐゴシック" panose="020B0600070205080204" pitchFamily="50" charset="-128"/>
              </a:rPr>
              <a:t>､</a:t>
            </a:r>
            <a:r>
              <a:rPr kumimoji="1" lang="ja-JP" altLang="en-US" sz="1500" u="sng" spc="30" dirty="0">
                <a:solidFill>
                  <a:srgbClr val="FF0000"/>
                </a:solidFill>
                <a:latin typeface="ＭＳ Ｐゴシック" panose="020B0600070205080204" pitchFamily="50" charset="-128"/>
                <a:ea typeface="ＭＳ Ｐゴシック" panose="020B0600070205080204" pitchFamily="50" charset="-128"/>
              </a:rPr>
              <a:t>申請が不要な場合</a:t>
            </a:r>
            <a:r>
              <a:rPr kumimoji="1" lang="ja-JP" altLang="en-US" sz="1500" spc="30" dirty="0">
                <a:latin typeface="ＭＳ Ｐゴシック" panose="020B0600070205080204" pitchFamily="50" charset="-128"/>
                <a:ea typeface="ＭＳ Ｐゴシック" panose="020B0600070205080204" pitchFamily="50" charset="-128"/>
              </a:rPr>
              <a:t>と</a:t>
            </a:r>
            <a:r>
              <a:rPr kumimoji="1" lang="ja-JP" altLang="en-US" sz="1500" u="sng" spc="30" dirty="0">
                <a:solidFill>
                  <a:srgbClr val="FF0000"/>
                </a:solidFill>
                <a:latin typeface="ＭＳ Ｐゴシック" panose="020B0600070205080204" pitchFamily="50" charset="-128"/>
                <a:ea typeface="ＭＳ Ｐゴシック" panose="020B0600070205080204" pitchFamily="50" charset="-128"/>
              </a:rPr>
              <a:t>必要な場合</a:t>
            </a:r>
            <a:r>
              <a:rPr kumimoji="1" lang="ja-JP" altLang="en-US" sz="1500" spc="30" dirty="0">
                <a:latin typeface="ＭＳ Ｐゴシック" panose="020B0600070205080204" pitchFamily="50" charset="-128"/>
                <a:ea typeface="ＭＳ Ｐゴシック" panose="020B0600070205080204" pitchFamily="50" charset="-128"/>
              </a:rPr>
              <a:t>があります。</a:t>
            </a:r>
          </a:p>
          <a:p>
            <a:pPr>
              <a:spcBef>
                <a:spcPts val="200"/>
              </a:spcBef>
              <a:spcAft>
                <a:spcPts val="200"/>
              </a:spcAft>
            </a:pPr>
            <a:r>
              <a:rPr kumimoji="1" lang="ja-JP" altLang="en-US" sz="1500" spc="100" dirty="0">
                <a:latin typeface="ＭＳ Ｐゴシック" panose="020B0600070205080204" pitchFamily="50" charset="-128"/>
                <a:ea typeface="ＭＳ Ｐゴシック" panose="020B0600070205080204" pitchFamily="50" charset="-128"/>
              </a:rPr>
              <a:t>　必ず裏面の支給手続きをご確認ください。</a:t>
            </a:r>
          </a:p>
        </p:txBody>
      </p:sp>
      <p:sp>
        <p:nvSpPr>
          <p:cNvPr id="54" name="テキスト ボックス 53">
            <a:extLst>
              <a:ext uri="{FF2B5EF4-FFF2-40B4-BE49-F238E27FC236}">
                <a16:creationId xmlns:a16="http://schemas.microsoft.com/office/drawing/2014/main" id="{D219D8B4-551D-1D44-A0D7-4BD38E8DA8D0}"/>
              </a:ext>
            </a:extLst>
          </p:cNvPr>
          <p:cNvSpPr txBox="1"/>
          <p:nvPr/>
        </p:nvSpPr>
        <p:spPr>
          <a:xfrm>
            <a:off x="793573" y="7523317"/>
            <a:ext cx="3936219" cy="292388"/>
          </a:xfrm>
          <a:prstGeom prst="rect">
            <a:avLst/>
          </a:prstGeom>
          <a:noFill/>
        </p:spPr>
        <p:txBody>
          <a:bodyPr wrap="square" rtlCol="0">
            <a:spAutoFit/>
          </a:bodyPr>
          <a:lstStyle/>
          <a:p>
            <a:pPr algn="dist">
              <a:spcBef>
                <a:spcPts val="50"/>
              </a:spcBef>
              <a:spcAft>
                <a:spcPts val="50"/>
              </a:spcAft>
            </a:pPr>
            <a:r>
              <a:rPr kumimoji="1" lang="ja-JP" altLang="en-US" sz="1300" spc="100">
                <a:latin typeface="ＭＳ Ｐゴシック" panose="020B0600070205080204" pitchFamily="50" charset="-128"/>
                <a:ea typeface="ＭＳ Ｐゴシック" panose="020B0600070205080204" pitchFamily="50" charset="-128"/>
              </a:rPr>
              <a:t>＊お問い合わせは、下記までお電話ください。</a:t>
            </a:r>
          </a:p>
        </p:txBody>
      </p:sp>
      <p:sp>
        <p:nvSpPr>
          <p:cNvPr id="59" name="テキスト ボックス 58">
            <a:extLst>
              <a:ext uri="{FF2B5EF4-FFF2-40B4-BE49-F238E27FC236}">
                <a16:creationId xmlns:a16="http://schemas.microsoft.com/office/drawing/2014/main" id="{BE561BB9-3B53-FF4B-A586-4511FD180CB6}"/>
              </a:ext>
            </a:extLst>
          </p:cNvPr>
          <p:cNvSpPr txBox="1"/>
          <p:nvPr/>
        </p:nvSpPr>
        <p:spPr>
          <a:xfrm>
            <a:off x="683674" y="7997998"/>
            <a:ext cx="3464559" cy="338554"/>
          </a:xfrm>
          <a:prstGeom prst="rect">
            <a:avLst/>
          </a:prstGeom>
          <a:noFill/>
        </p:spPr>
        <p:txBody>
          <a:bodyPr wrap="square" rtlCol="0">
            <a:spAutoFit/>
          </a:bodyPr>
          <a:lstStyle/>
          <a:p>
            <a:pPr>
              <a:spcAft>
                <a:spcPts val="50"/>
              </a:spcAft>
            </a:pPr>
            <a:r>
              <a:rPr kumimoji="1" lang="ja-JP" altLang="en-US" sz="1600" b="1" spc="300">
                <a:solidFill>
                  <a:schemeClr val="bg1"/>
                </a:solidFill>
                <a:latin typeface="ＭＳ Ｐゴシック" panose="020B0600070205080204" pitchFamily="50" charset="-128"/>
                <a:ea typeface="ＭＳ Ｐゴシック" panose="020B0600070205080204" pitchFamily="50" charset="-128"/>
              </a:rPr>
              <a:t>■</a:t>
            </a:r>
            <a:r>
              <a:rPr kumimoji="1" lang="ja-JP" altLang="en-US" sz="1600" spc="50">
                <a:solidFill>
                  <a:schemeClr val="bg1"/>
                </a:solidFill>
                <a:latin typeface="ＭＳ Ｐゴシック" panose="020B0600070205080204" pitchFamily="50" charset="-128"/>
                <a:ea typeface="ＭＳ Ｐゴシック" panose="020B0600070205080204" pitchFamily="50" charset="-128"/>
              </a:rPr>
              <a:t>厚生労働省 </a:t>
            </a:r>
            <a:r>
              <a:rPr kumimoji="1" lang="ja-JP" altLang="en-US" sz="1600" b="1" spc="50">
                <a:solidFill>
                  <a:schemeClr val="bg1"/>
                </a:solidFill>
                <a:latin typeface="ＭＳ Ｐゴシック" panose="020B0600070205080204" pitchFamily="50" charset="-128"/>
                <a:ea typeface="ＭＳ Ｐゴシック" panose="020B0600070205080204" pitchFamily="50" charset="-128"/>
              </a:rPr>
              <a:t>コールセンター</a:t>
            </a:r>
          </a:p>
        </p:txBody>
      </p:sp>
      <p:sp>
        <p:nvSpPr>
          <p:cNvPr id="60" name="テキスト ボックス 59">
            <a:extLst>
              <a:ext uri="{FF2B5EF4-FFF2-40B4-BE49-F238E27FC236}">
                <a16:creationId xmlns:a16="http://schemas.microsoft.com/office/drawing/2014/main" id="{5E798AC3-A2D9-7F4B-9050-9715BF8FD90A}"/>
              </a:ext>
            </a:extLst>
          </p:cNvPr>
          <p:cNvSpPr txBox="1"/>
          <p:nvPr/>
        </p:nvSpPr>
        <p:spPr>
          <a:xfrm>
            <a:off x="806661" y="8253504"/>
            <a:ext cx="2766698" cy="492443"/>
          </a:xfrm>
          <a:prstGeom prst="rect">
            <a:avLst/>
          </a:prstGeom>
          <a:noFill/>
        </p:spPr>
        <p:txBody>
          <a:bodyPr wrap="square" rtlCol="0">
            <a:spAutoFit/>
          </a:bodyPr>
          <a:lstStyle/>
          <a:p>
            <a:r>
              <a:rPr kumimoji="1" lang="en-US" altLang="ja-JP" sz="2600" b="1" spc="300" dirty="0" smtClean="0">
                <a:solidFill>
                  <a:schemeClr val="bg1"/>
                </a:solidFill>
                <a:latin typeface="ＭＳ Ｐゴシック" panose="020B0600070205080204" pitchFamily="50" charset="-128"/>
                <a:ea typeface="ＭＳ Ｐゴシック" panose="020B0600070205080204" pitchFamily="50" charset="-128"/>
              </a:rPr>
              <a:t>0120-400-903</a:t>
            </a:r>
            <a:endParaRPr kumimoji="1" lang="ja-JP" altLang="en-US" sz="2600" b="1" spc="300" dirty="0">
              <a:solidFill>
                <a:schemeClr val="bg1"/>
              </a:solidFill>
              <a:latin typeface="ＭＳ Ｐゴシック" panose="020B0600070205080204" pitchFamily="50" charset="-128"/>
              <a:ea typeface="ＭＳ Ｐゴシック" panose="020B0600070205080204" pitchFamily="50" charset="-128"/>
            </a:endParaRPr>
          </a:p>
        </p:txBody>
      </p:sp>
      <p:sp>
        <p:nvSpPr>
          <p:cNvPr id="61" name="テキスト ボックス 60">
            <a:extLst>
              <a:ext uri="{FF2B5EF4-FFF2-40B4-BE49-F238E27FC236}">
                <a16:creationId xmlns:a16="http://schemas.microsoft.com/office/drawing/2014/main" id="{FFAE2C46-37B7-A145-908E-29505375AEB5}"/>
              </a:ext>
            </a:extLst>
          </p:cNvPr>
          <p:cNvSpPr txBox="1"/>
          <p:nvPr/>
        </p:nvSpPr>
        <p:spPr>
          <a:xfrm>
            <a:off x="3356265" y="8381440"/>
            <a:ext cx="2766697" cy="292388"/>
          </a:xfrm>
          <a:prstGeom prst="rect">
            <a:avLst/>
          </a:prstGeom>
          <a:noFill/>
        </p:spPr>
        <p:txBody>
          <a:bodyPr wrap="square" rtlCol="0">
            <a:spAutoFit/>
          </a:bodyPr>
          <a:lstStyle/>
          <a:p>
            <a:pPr>
              <a:spcAft>
                <a:spcPts val="50"/>
              </a:spcAft>
            </a:pPr>
            <a:r>
              <a:rPr kumimoji="1" lang="ja-JP" altLang="en-US" sz="1300" b="1" spc="100">
                <a:solidFill>
                  <a:schemeClr val="bg1"/>
                </a:solidFill>
                <a:latin typeface="ＭＳ Ｐゴシック" panose="020B0600070205080204" pitchFamily="50" charset="-128"/>
                <a:ea typeface="ＭＳ Ｐゴシック" panose="020B0600070205080204" pitchFamily="50" charset="-128"/>
              </a:rPr>
              <a:t>（受付時間</a:t>
            </a:r>
            <a:r>
              <a:rPr kumimoji="1" lang="en-US" altLang="ja-JP" sz="1300" b="1" spc="1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300" b="1" spc="100">
                <a:solidFill>
                  <a:schemeClr val="bg1"/>
                </a:solidFill>
                <a:latin typeface="ＭＳ Ｐゴシック" panose="020B0600070205080204" pitchFamily="50" charset="-128"/>
                <a:ea typeface="ＭＳ Ｐゴシック" panose="020B0600070205080204" pitchFamily="50" charset="-128"/>
              </a:rPr>
              <a:t>平日</a:t>
            </a:r>
            <a:r>
              <a:rPr kumimoji="1" lang="en-US" altLang="ja-JP" sz="1300" b="1" spc="100" dirty="0">
                <a:solidFill>
                  <a:schemeClr val="bg1"/>
                </a:solidFill>
                <a:latin typeface="ＭＳ Ｐゴシック" panose="020B0600070205080204" pitchFamily="50" charset="-128"/>
                <a:ea typeface="ＭＳ Ｐゴシック" panose="020B0600070205080204" pitchFamily="50" charset="-128"/>
              </a:rPr>
              <a:t>9:00</a:t>
            </a:r>
            <a:r>
              <a:rPr kumimoji="1" lang="ja-JP" altLang="en-US" sz="1300" b="1" spc="100">
                <a:solidFill>
                  <a:schemeClr val="bg1"/>
                </a:solidFill>
                <a:latin typeface="ＭＳ Ｐゴシック" panose="020B0600070205080204" pitchFamily="50" charset="-128"/>
                <a:ea typeface="ＭＳ Ｐゴシック" panose="020B0600070205080204" pitchFamily="50" charset="-128"/>
              </a:rPr>
              <a:t>～</a:t>
            </a:r>
            <a:r>
              <a:rPr kumimoji="1" lang="en-US" altLang="ja-JP" sz="1300" b="1" spc="100" dirty="0">
                <a:solidFill>
                  <a:schemeClr val="bg1"/>
                </a:solidFill>
                <a:latin typeface="ＭＳ Ｐゴシック" panose="020B0600070205080204" pitchFamily="50" charset="-128"/>
                <a:ea typeface="ＭＳ Ｐゴシック" panose="020B0600070205080204" pitchFamily="50" charset="-128"/>
              </a:rPr>
              <a:t>18:00</a:t>
            </a:r>
            <a:r>
              <a:rPr kumimoji="1" lang="ja-JP" altLang="en-US" sz="1300" b="1" spc="100">
                <a:solidFill>
                  <a:schemeClr val="bg1"/>
                </a:solidFill>
                <a:latin typeface="ＭＳ Ｐゴシック" panose="020B0600070205080204" pitchFamily="50" charset="-128"/>
                <a:ea typeface="ＭＳ Ｐゴシック" panose="020B0600070205080204" pitchFamily="50" charset="-128"/>
              </a:rPr>
              <a:t>）</a:t>
            </a:r>
          </a:p>
        </p:txBody>
      </p:sp>
      <p:sp>
        <p:nvSpPr>
          <p:cNvPr id="38" name="テキスト ボックス 37">
            <a:extLst>
              <a:ext uri="{FF2B5EF4-FFF2-40B4-BE49-F238E27FC236}">
                <a16:creationId xmlns:a16="http://schemas.microsoft.com/office/drawing/2014/main" id="{B70599ED-6DDD-B448-843A-09D8431AC34A}"/>
              </a:ext>
            </a:extLst>
          </p:cNvPr>
          <p:cNvSpPr txBox="1"/>
          <p:nvPr/>
        </p:nvSpPr>
        <p:spPr>
          <a:xfrm>
            <a:off x="2636912" y="9333951"/>
            <a:ext cx="3125403" cy="253916"/>
          </a:xfrm>
          <a:prstGeom prst="rect">
            <a:avLst/>
          </a:prstGeom>
          <a:noFill/>
        </p:spPr>
        <p:txBody>
          <a:bodyPr wrap="square" rtlCol="0">
            <a:spAutoFit/>
          </a:bodyPr>
          <a:lstStyle/>
          <a:p>
            <a:pPr>
              <a:spcBef>
                <a:spcPts val="50"/>
              </a:spcBef>
              <a:spcAft>
                <a:spcPts val="50"/>
              </a:spcAft>
            </a:pPr>
            <a:r>
              <a:rPr kumimoji="1" lang="ja-JP" altLang="en-US" sz="1050" spc="50" dirty="0" smtClean="0">
                <a:latin typeface="ＭＳ Ｐゴシック" panose="020B0600070205080204" pitchFamily="50" charset="-128"/>
                <a:ea typeface="ＭＳ Ｐゴシック" panose="020B0600070205080204" pitchFamily="50" charset="-128"/>
              </a:rPr>
              <a:t>令和４年度子育て</a:t>
            </a:r>
            <a:r>
              <a:rPr kumimoji="1" lang="ja-JP" altLang="en-US" sz="1050" spc="50" dirty="0">
                <a:latin typeface="ＭＳ Ｐゴシック" panose="020B0600070205080204" pitchFamily="50" charset="-128"/>
                <a:ea typeface="ＭＳ Ｐゴシック" panose="020B0600070205080204" pitchFamily="50" charset="-128"/>
              </a:rPr>
              <a:t>世帯生活支援特別給付金</a:t>
            </a:r>
          </a:p>
        </p:txBody>
      </p:sp>
      <p:sp>
        <p:nvSpPr>
          <p:cNvPr id="52" name="テキスト ボックス 51">
            <a:extLst>
              <a:ext uri="{FF2B5EF4-FFF2-40B4-BE49-F238E27FC236}">
                <a16:creationId xmlns:a16="http://schemas.microsoft.com/office/drawing/2014/main" id="{2E797F63-51A7-154C-ACCC-7C4ACB84CC7C}"/>
              </a:ext>
            </a:extLst>
          </p:cNvPr>
          <p:cNvSpPr txBox="1"/>
          <p:nvPr/>
        </p:nvSpPr>
        <p:spPr>
          <a:xfrm>
            <a:off x="5953196" y="9333951"/>
            <a:ext cx="609445" cy="253916"/>
          </a:xfrm>
          <a:prstGeom prst="rect">
            <a:avLst/>
          </a:prstGeom>
          <a:noFill/>
        </p:spPr>
        <p:txBody>
          <a:bodyPr wrap="square" rtlCol="0">
            <a:spAutoFit/>
          </a:bodyPr>
          <a:lstStyle/>
          <a:p>
            <a:pPr>
              <a:spcBef>
                <a:spcPts val="50"/>
              </a:spcBef>
              <a:spcAft>
                <a:spcPts val="50"/>
              </a:spcAft>
            </a:pPr>
            <a:r>
              <a:rPr kumimoji="1" lang="ja-JP" altLang="en-US" sz="1050" spc="50" dirty="0">
                <a:latin typeface="ＭＳ Ｐゴシック" panose="020B0600070205080204" pitchFamily="50" charset="-128"/>
                <a:ea typeface="ＭＳ Ｐゴシック" panose="020B0600070205080204" pitchFamily="50" charset="-128"/>
              </a:rPr>
              <a:t>で検索</a:t>
            </a:r>
          </a:p>
        </p:txBody>
      </p:sp>
      <p:sp>
        <p:nvSpPr>
          <p:cNvPr id="63" name="テキスト ボックス 62">
            <a:extLst>
              <a:ext uri="{FF2B5EF4-FFF2-40B4-BE49-F238E27FC236}">
                <a16:creationId xmlns:a16="http://schemas.microsoft.com/office/drawing/2014/main" id="{CE7B9BF6-E392-BD49-8483-808C698BA29F}"/>
              </a:ext>
            </a:extLst>
          </p:cNvPr>
          <p:cNvSpPr txBox="1"/>
          <p:nvPr/>
        </p:nvSpPr>
        <p:spPr>
          <a:xfrm>
            <a:off x="10214296" y="7828088"/>
            <a:ext cx="2703018" cy="671979"/>
          </a:xfrm>
          <a:prstGeom prst="rect">
            <a:avLst/>
          </a:prstGeom>
          <a:noFill/>
        </p:spPr>
        <p:txBody>
          <a:bodyPr wrap="square" rtlCol="0">
            <a:spAutoFit/>
          </a:bodyPr>
          <a:lstStyle/>
          <a:p>
            <a:pPr>
              <a:spcAft>
                <a:spcPts val="50"/>
              </a:spcAft>
            </a:pPr>
            <a:r>
              <a:rPr kumimoji="1" lang="ja-JP" altLang="en-US" sz="1200" b="1" spc="3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○○市役所</a:t>
            </a:r>
          </a:p>
          <a:p>
            <a:pPr algn="dist">
              <a:spcAft>
                <a:spcPts val="50"/>
              </a:spcAft>
            </a:pP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　</a:t>
            </a:r>
            <a:r>
              <a:rPr kumimoji="1" lang="en-US" altLang="ja-JP" sz="1200" b="1" spc="5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子育て世帯生活支援特別給付金</a:t>
            </a:r>
          </a:p>
          <a:p>
            <a:pPr>
              <a:spcAft>
                <a:spcPts val="50"/>
              </a:spcAft>
            </a:pP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　</a:t>
            </a:r>
            <a:r>
              <a:rPr kumimoji="1" lang="en-US" altLang="ja-JP" sz="1200" b="1" spc="5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ひとり親世帯以外分</a:t>
            </a:r>
            <a:r>
              <a:rPr kumimoji="1" lang="en-US" altLang="ja-JP" sz="1200" b="1" spc="5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200" b="1" spc="50" dirty="0">
                <a:solidFill>
                  <a:schemeClr val="bg1"/>
                </a:solidFill>
                <a:latin typeface="ＭＳ Ｐゴシック" panose="020B0600070205080204" pitchFamily="50" charset="-128"/>
                <a:ea typeface="ＭＳ Ｐゴシック" panose="020B0600070205080204" pitchFamily="50" charset="-128"/>
              </a:rPr>
              <a:t>窓口</a:t>
            </a:r>
          </a:p>
        </p:txBody>
      </p:sp>
      <p:sp>
        <p:nvSpPr>
          <p:cNvPr id="64" name="テキスト ボックス 63">
            <a:extLst>
              <a:ext uri="{FF2B5EF4-FFF2-40B4-BE49-F238E27FC236}">
                <a16:creationId xmlns:a16="http://schemas.microsoft.com/office/drawing/2014/main" id="{CF9FA71F-AFE1-4A47-AB38-323825E7FB7D}"/>
              </a:ext>
            </a:extLst>
          </p:cNvPr>
          <p:cNvSpPr txBox="1"/>
          <p:nvPr/>
        </p:nvSpPr>
        <p:spPr>
          <a:xfrm>
            <a:off x="10214295" y="8501188"/>
            <a:ext cx="2703019" cy="492443"/>
          </a:xfrm>
          <a:prstGeom prst="rect">
            <a:avLst/>
          </a:prstGeom>
          <a:noFill/>
        </p:spPr>
        <p:txBody>
          <a:bodyPr wrap="square" rtlCol="0">
            <a:spAutoFit/>
          </a:bodyPr>
          <a:lstStyle/>
          <a:p>
            <a:pPr algn="dist"/>
            <a:r>
              <a:rPr kumimoji="1" lang="en-US" altLang="ja-JP" sz="2600" b="1" dirty="0">
                <a:solidFill>
                  <a:schemeClr val="bg1"/>
                </a:solidFill>
                <a:latin typeface="ＭＳ Ｐゴシック" panose="020B0600070205080204" pitchFamily="50" charset="-128"/>
                <a:ea typeface="ＭＳ Ｐゴシック" panose="020B0600070205080204" pitchFamily="50" charset="-128"/>
              </a:rPr>
              <a:t>0000-000-000</a:t>
            </a:r>
            <a:endParaRPr kumimoji="1" lang="ja-JP" altLang="en-US" sz="2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5" name="テキスト ボックス 64">
            <a:extLst>
              <a:ext uri="{FF2B5EF4-FFF2-40B4-BE49-F238E27FC236}">
                <a16:creationId xmlns:a16="http://schemas.microsoft.com/office/drawing/2014/main" id="{3ADCB795-4C4A-D34F-8FBA-4C0D74CB22D1}"/>
              </a:ext>
            </a:extLst>
          </p:cNvPr>
          <p:cNvSpPr txBox="1"/>
          <p:nvPr/>
        </p:nvSpPr>
        <p:spPr>
          <a:xfrm>
            <a:off x="10166671" y="8917113"/>
            <a:ext cx="2414094" cy="253916"/>
          </a:xfrm>
          <a:prstGeom prst="rect">
            <a:avLst/>
          </a:prstGeom>
          <a:noFill/>
        </p:spPr>
        <p:txBody>
          <a:bodyPr wrap="square" rtlCol="0">
            <a:spAutoFit/>
          </a:bodyPr>
          <a:lstStyle/>
          <a:p>
            <a:pPr algn="dist">
              <a:spcAft>
                <a:spcPts val="50"/>
              </a:spcAft>
            </a:pPr>
            <a:r>
              <a:rPr kumimoji="1" lang="ja-JP" altLang="en-US" sz="1050" b="1">
                <a:solidFill>
                  <a:schemeClr val="bg1"/>
                </a:solidFill>
                <a:latin typeface="ＭＳ Ｐゴシック" panose="020B0600070205080204" pitchFamily="50" charset="-128"/>
                <a:ea typeface="ＭＳ Ｐゴシック" panose="020B0600070205080204" pitchFamily="50" charset="-128"/>
              </a:rPr>
              <a:t>（受付時間</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050" b="1">
                <a:solidFill>
                  <a:schemeClr val="bg1"/>
                </a:solidFill>
                <a:latin typeface="ＭＳ Ｐゴシック" panose="020B0600070205080204" pitchFamily="50" charset="-128"/>
                <a:ea typeface="ＭＳ Ｐゴシック" panose="020B0600070205080204" pitchFamily="50" charset="-128"/>
              </a:rPr>
              <a:t>平日</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00:00</a:t>
            </a:r>
            <a:r>
              <a:rPr kumimoji="1" lang="ja-JP" altLang="en-US" sz="1050" b="1">
                <a:solidFill>
                  <a:schemeClr val="bg1"/>
                </a:solidFill>
                <a:latin typeface="ＭＳ Ｐゴシック" panose="020B0600070205080204" pitchFamily="50" charset="-128"/>
                <a:ea typeface="ＭＳ Ｐゴシック" panose="020B0600070205080204" pitchFamily="50" charset="-128"/>
              </a:rPr>
              <a:t>～</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00:00</a:t>
            </a:r>
            <a:r>
              <a:rPr kumimoji="1" lang="ja-JP" altLang="en-US" sz="1050" b="1">
                <a:solidFill>
                  <a:schemeClr val="bg1"/>
                </a:solidFill>
                <a:latin typeface="ＭＳ Ｐゴシック" panose="020B0600070205080204" pitchFamily="50" charset="-128"/>
                <a:ea typeface="ＭＳ Ｐゴシック" panose="020B0600070205080204" pitchFamily="50" charset="-128"/>
              </a:rPr>
              <a:t>）</a:t>
            </a:r>
          </a:p>
        </p:txBody>
      </p:sp>
      <p:sp>
        <p:nvSpPr>
          <p:cNvPr id="66" name="テキスト ボックス 65">
            <a:extLst>
              <a:ext uri="{FF2B5EF4-FFF2-40B4-BE49-F238E27FC236}">
                <a16:creationId xmlns:a16="http://schemas.microsoft.com/office/drawing/2014/main" id="{49232816-C727-FD46-9D54-7821B1099721}"/>
              </a:ext>
            </a:extLst>
          </p:cNvPr>
          <p:cNvSpPr txBox="1"/>
          <p:nvPr/>
        </p:nvSpPr>
        <p:spPr>
          <a:xfrm>
            <a:off x="7221041" y="7876213"/>
            <a:ext cx="2607770" cy="597599"/>
          </a:xfrm>
          <a:prstGeom prst="rect">
            <a:avLst/>
          </a:prstGeom>
          <a:noFill/>
        </p:spPr>
        <p:txBody>
          <a:bodyPr wrap="square" rtlCol="0">
            <a:spAutoFit/>
          </a:bodyPr>
          <a:lstStyle/>
          <a:p>
            <a:pPr>
              <a:spcAft>
                <a:spcPts val="50"/>
              </a:spcAft>
            </a:pPr>
            <a:r>
              <a:rPr kumimoji="1" lang="ja-JP" altLang="en-US" sz="1200" b="1" spc="30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600" b="1" spc="50" dirty="0">
                <a:solidFill>
                  <a:schemeClr val="bg1"/>
                </a:solidFill>
                <a:latin typeface="ＭＳ Ｐゴシック" panose="020B0600070205080204" pitchFamily="50" charset="-128"/>
                <a:ea typeface="ＭＳ Ｐゴシック" panose="020B0600070205080204" pitchFamily="50" charset="-128"/>
              </a:rPr>
              <a:t>厚生労働省 </a:t>
            </a:r>
            <a:endParaRPr kumimoji="1" lang="en-US" altLang="ja-JP" sz="1600" b="1" spc="50" dirty="0">
              <a:solidFill>
                <a:schemeClr val="bg1"/>
              </a:solidFill>
              <a:latin typeface="ＭＳ Ｐゴシック" panose="020B0600070205080204" pitchFamily="50" charset="-128"/>
              <a:ea typeface="ＭＳ Ｐゴシック" panose="020B0600070205080204" pitchFamily="50" charset="-128"/>
            </a:endParaRPr>
          </a:p>
          <a:p>
            <a:pPr>
              <a:spcAft>
                <a:spcPts val="50"/>
              </a:spcAft>
            </a:pPr>
            <a:r>
              <a:rPr kumimoji="1" lang="ja-JP" altLang="en-US" sz="1600" b="1" spc="300" dirty="0">
                <a:solidFill>
                  <a:schemeClr val="bg1"/>
                </a:solidFill>
                <a:latin typeface="ＭＳ Ｐゴシック" panose="020B0600070205080204" pitchFamily="50" charset="-128"/>
                <a:ea typeface="ＭＳ Ｐゴシック" panose="020B0600070205080204" pitchFamily="50" charset="-128"/>
              </a:rPr>
              <a:t>　</a:t>
            </a:r>
            <a:r>
              <a:rPr kumimoji="1" lang="ja-JP" altLang="en-US" sz="1600" b="1" spc="50" dirty="0">
                <a:solidFill>
                  <a:schemeClr val="bg1"/>
                </a:solidFill>
                <a:latin typeface="ＭＳ Ｐゴシック" panose="020B0600070205080204" pitchFamily="50" charset="-128"/>
                <a:ea typeface="ＭＳ Ｐゴシック" panose="020B0600070205080204" pitchFamily="50" charset="-128"/>
              </a:rPr>
              <a:t>コールセンター</a:t>
            </a:r>
          </a:p>
        </p:txBody>
      </p:sp>
      <p:sp>
        <p:nvSpPr>
          <p:cNvPr id="67" name="テキスト ボックス 66">
            <a:extLst>
              <a:ext uri="{FF2B5EF4-FFF2-40B4-BE49-F238E27FC236}">
                <a16:creationId xmlns:a16="http://schemas.microsoft.com/office/drawing/2014/main" id="{AD119367-A3C4-3746-AB86-56279B8240D5}"/>
              </a:ext>
            </a:extLst>
          </p:cNvPr>
          <p:cNvSpPr txBox="1"/>
          <p:nvPr/>
        </p:nvSpPr>
        <p:spPr>
          <a:xfrm>
            <a:off x="7221041" y="8501188"/>
            <a:ext cx="2601420" cy="492443"/>
          </a:xfrm>
          <a:prstGeom prst="rect">
            <a:avLst/>
          </a:prstGeom>
          <a:noFill/>
        </p:spPr>
        <p:txBody>
          <a:bodyPr wrap="square" rtlCol="0">
            <a:spAutoFit/>
          </a:bodyPr>
          <a:lstStyle/>
          <a:p>
            <a:r>
              <a:rPr kumimoji="1" lang="en-US" altLang="ja-JP" sz="2600" b="1" dirty="0">
                <a:solidFill>
                  <a:schemeClr val="bg1"/>
                </a:solidFill>
                <a:latin typeface="ＭＳ Ｐゴシック" panose="020B0600070205080204" pitchFamily="50" charset="-128"/>
                <a:ea typeface="ＭＳ Ｐゴシック" panose="020B0600070205080204" pitchFamily="50" charset="-128"/>
              </a:rPr>
              <a:t>0120-811-166</a:t>
            </a:r>
            <a:endParaRPr kumimoji="1" lang="ja-JP" altLang="en-US" sz="2600" b="1" dirty="0">
              <a:solidFill>
                <a:schemeClr val="bg1"/>
              </a:solidFill>
              <a:latin typeface="ＭＳ Ｐゴシック" panose="020B0600070205080204" pitchFamily="50" charset="-128"/>
              <a:ea typeface="ＭＳ Ｐゴシック" panose="020B0600070205080204" pitchFamily="50" charset="-128"/>
            </a:endParaRPr>
          </a:p>
        </p:txBody>
      </p:sp>
      <p:sp>
        <p:nvSpPr>
          <p:cNvPr id="68" name="テキスト ボックス 67">
            <a:extLst>
              <a:ext uri="{FF2B5EF4-FFF2-40B4-BE49-F238E27FC236}">
                <a16:creationId xmlns:a16="http://schemas.microsoft.com/office/drawing/2014/main" id="{F08263BA-982E-D840-ADC4-2F76AA90C2C9}"/>
              </a:ext>
            </a:extLst>
          </p:cNvPr>
          <p:cNvSpPr txBox="1"/>
          <p:nvPr/>
        </p:nvSpPr>
        <p:spPr>
          <a:xfrm>
            <a:off x="7173416" y="8917113"/>
            <a:ext cx="2324424" cy="253916"/>
          </a:xfrm>
          <a:prstGeom prst="rect">
            <a:avLst/>
          </a:prstGeom>
          <a:noFill/>
        </p:spPr>
        <p:txBody>
          <a:bodyPr wrap="square" rtlCol="0">
            <a:spAutoFit/>
          </a:bodyPr>
          <a:lstStyle/>
          <a:p>
            <a:pPr algn="dist">
              <a:spcAft>
                <a:spcPts val="50"/>
              </a:spcAft>
            </a:pPr>
            <a:r>
              <a:rPr kumimoji="1" lang="ja-JP" altLang="en-US" sz="1050" b="1">
                <a:solidFill>
                  <a:schemeClr val="bg1"/>
                </a:solidFill>
                <a:latin typeface="ＭＳ Ｐゴシック" panose="020B0600070205080204" pitchFamily="50" charset="-128"/>
                <a:ea typeface="ＭＳ Ｐゴシック" panose="020B0600070205080204" pitchFamily="50" charset="-128"/>
              </a:rPr>
              <a:t>（受付時間</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050" b="1">
                <a:solidFill>
                  <a:schemeClr val="bg1"/>
                </a:solidFill>
                <a:latin typeface="ＭＳ Ｐゴシック" panose="020B0600070205080204" pitchFamily="50" charset="-128"/>
                <a:ea typeface="ＭＳ Ｐゴシック" panose="020B0600070205080204" pitchFamily="50" charset="-128"/>
              </a:rPr>
              <a:t>平日</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9:00</a:t>
            </a:r>
            <a:r>
              <a:rPr kumimoji="1" lang="ja-JP" altLang="en-US" sz="1050" b="1">
                <a:solidFill>
                  <a:schemeClr val="bg1"/>
                </a:solidFill>
                <a:latin typeface="ＭＳ Ｐゴシック" panose="020B0600070205080204" pitchFamily="50" charset="-128"/>
                <a:ea typeface="ＭＳ Ｐゴシック" panose="020B0600070205080204" pitchFamily="50" charset="-128"/>
              </a:rPr>
              <a:t>～</a:t>
            </a:r>
            <a:r>
              <a:rPr kumimoji="1" lang="en-US" altLang="ja-JP" sz="1050" b="1" dirty="0">
                <a:solidFill>
                  <a:schemeClr val="bg1"/>
                </a:solidFill>
                <a:latin typeface="ＭＳ Ｐゴシック" panose="020B0600070205080204" pitchFamily="50" charset="-128"/>
                <a:ea typeface="ＭＳ Ｐゴシック" panose="020B0600070205080204" pitchFamily="50" charset="-128"/>
              </a:rPr>
              <a:t>18:00</a:t>
            </a:r>
            <a:r>
              <a:rPr kumimoji="1" lang="ja-JP" altLang="en-US" sz="1050" b="1">
                <a:solidFill>
                  <a:schemeClr val="bg1"/>
                </a:solidFill>
                <a:latin typeface="ＭＳ Ｐゴシック" panose="020B0600070205080204" pitchFamily="50" charset="-128"/>
                <a:ea typeface="ＭＳ Ｐゴシック" panose="020B0600070205080204" pitchFamily="50" charset="-128"/>
              </a:rPr>
              <a:t>）</a:t>
            </a:r>
          </a:p>
        </p:txBody>
      </p:sp>
      <p:cxnSp>
        <p:nvCxnSpPr>
          <p:cNvPr id="69" name="直線コネクタ 68">
            <a:extLst>
              <a:ext uri="{FF2B5EF4-FFF2-40B4-BE49-F238E27FC236}">
                <a16:creationId xmlns:a16="http://schemas.microsoft.com/office/drawing/2014/main" id="{0778BDCF-1302-204E-8DB5-9EF9B2C67088}"/>
              </a:ext>
            </a:extLst>
          </p:cNvPr>
          <p:cNvCxnSpPr>
            <a:cxnSpLocks/>
          </p:cNvCxnSpPr>
          <p:nvPr/>
        </p:nvCxnSpPr>
        <p:spPr>
          <a:xfrm>
            <a:off x="10004501" y="7906549"/>
            <a:ext cx="0" cy="117101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テキスト ボックス 78">
            <a:extLst>
              <a:ext uri="{FF2B5EF4-FFF2-40B4-BE49-F238E27FC236}">
                <a16:creationId xmlns:a16="http://schemas.microsoft.com/office/drawing/2014/main" id="{FFD92582-3263-8D40-86D8-3EB15373FA9E}"/>
              </a:ext>
            </a:extLst>
          </p:cNvPr>
          <p:cNvSpPr txBox="1"/>
          <p:nvPr/>
        </p:nvSpPr>
        <p:spPr>
          <a:xfrm>
            <a:off x="721941" y="8700851"/>
            <a:ext cx="5615523" cy="471924"/>
          </a:xfrm>
          <a:prstGeom prst="rect">
            <a:avLst/>
          </a:prstGeom>
          <a:noFill/>
        </p:spPr>
        <p:txBody>
          <a:bodyPr wrap="square" rtlCol="0">
            <a:spAutoFit/>
          </a:bodyPr>
          <a:lstStyle/>
          <a:p>
            <a:pPr>
              <a:spcBef>
                <a:spcPts val="100"/>
              </a:spcBef>
              <a:spcAft>
                <a:spcPts val="100"/>
              </a:spcAft>
            </a:pPr>
            <a:r>
              <a:rPr kumimoji="1" lang="ja-JP" altLang="en-US" sz="1150" spc="70" dirty="0">
                <a:solidFill>
                  <a:schemeClr val="bg1"/>
                </a:solidFill>
                <a:latin typeface="ＭＳ Ｐゴシック" panose="020B0600070205080204" pitchFamily="50" charset="-128"/>
                <a:ea typeface="ＭＳ Ｐゴシック" panose="020B0600070205080204" pitchFamily="50" charset="-128"/>
              </a:rPr>
              <a:t>詳しい申請方法は、お住まいの市区町村の「子育て世帯生活支援特別給付金</a:t>
            </a:r>
            <a:endParaRPr kumimoji="1" lang="en-US" altLang="ja-JP" sz="1150" spc="70" dirty="0">
              <a:solidFill>
                <a:schemeClr val="bg1"/>
              </a:solidFill>
              <a:latin typeface="ＭＳ Ｐゴシック" panose="020B0600070205080204" pitchFamily="50" charset="-128"/>
              <a:ea typeface="ＭＳ Ｐゴシック" panose="020B0600070205080204" pitchFamily="50" charset="-128"/>
            </a:endParaRPr>
          </a:p>
          <a:p>
            <a:pPr>
              <a:spcBef>
                <a:spcPts val="100"/>
              </a:spcBef>
              <a:spcAft>
                <a:spcPts val="100"/>
              </a:spcAft>
            </a:pPr>
            <a:r>
              <a:rPr kumimoji="1" lang="en-US" altLang="ja-JP" sz="1150" spc="7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150" spc="70" dirty="0">
                <a:solidFill>
                  <a:schemeClr val="bg1"/>
                </a:solidFill>
                <a:latin typeface="ＭＳ Ｐゴシック" panose="020B0600070205080204" pitchFamily="50" charset="-128"/>
                <a:ea typeface="ＭＳ Ｐゴシック" panose="020B0600070205080204" pitchFamily="50" charset="-128"/>
              </a:rPr>
              <a:t>ひとり親世帯以外</a:t>
            </a:r>
            <a:r>
              <a:rPr kumimoji="1" lang="en-US" altLang="ja-JP" sz="1150" spc="70" dirty="0">
                <a:solidFill>
                  <a:schemeClr val="bg1"/>
                </a:solidFill>
                <a:latin typeface="ＭＳ Ｐゴシック" panose="020B0600070205080204" pitchFamily="50" charset="-128"/>
                <a:ea typeface="ＭＳ Ｐゴシック" panose="020B0600070205080204" pitchFamily="50" charset="-128"/>
              </a:rPr>
              <a:t>)</a:t>
            </a:r>
            <a:r>
              <a:rPr kumimoji="1" lang="ja-JP" altLang="en-US" sz="1150" spc="70" dirty="0">
                <a:solidFill>
                  <a:schemeClr val="bg1"/>
                </a:solidFill>
                <a:latin typeface="ＭＳ Ｐゴシック" panose="020B0600070205080204" pitchFamily="50" charset="-128"/>
                <a:ea typeface="ＭＳ Ｐゴシック" panose="020B0600070205080204" pitchFamily="50" charset="-128"/>
              </a:rPr>
              <a:t>担当窓口」までお問い合わせください。</a:t>
            </a:r>
          </a:p>
        </p:txBody>
      </p:sp>
      <p:pic>
        <p:nvPicPr>
          <p:cNvPr id="2" name="図 1">
            <a:extLst>
              <a:ext uri="{FF2B5EF4-FFF2-40B4-BE49-F238E27FC236}">
                <a16:creationId xmlns:a16="http://schemas.microsoft.com/office/drawing/2014/main" id="{4E27472A-ECAE-6D4A-837A-5D08767A75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5176" y="618267"/>
            <a:ext cx="1444791" cy="1444791"/>
          </a:xfrm>
          <a:prstGeom prst="rect">
            <a:avLst/>
          </a:prstGeom>
        </p:spPr>
      </p:pic>
      <p:sp>
        <p:nvSpPr>
          <p:cNvPr id="3" name="左中かっこ 2">
            <a:extLst>
              <a:ext uri="{FF2B5EF4-FFF2-40B4-BE49-F238E27FC236}">
                <a16:creationId xmlns:a16="http://schemas.microsoft.com/office/drawing/2014/main" id="{F903D284-A3C6-4642-9BE8-29E330469CA7}"/>
              </a:ext>
            </a:extLst>
          </p:cNvPr>
          <p:cNvSpPr/>
          <p:nvPr/>
        </p:nvSpPr>
        <p:spPr>
          <a:xfrm>
            <a:off x="1532854" y="4575984"/>
            <a:ext cx="247460" cy="1083216"/>
          </a:xfrm>
          <a:prstGeom prst="leftBrace">
            <a:avLst>
              <a:gd name="adj1" fmla="val 52148"/>
              <a:gd name="adj2" fmla="val 50000"/>
            </a:avLst>
          </a:prstGeom>
          <a:ln w="1905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47" name="正方形/長方形 46">
            <a:extLst>
              <a:ext uri="{FF2B5EF4-FFF2-40B4-BE49-F238E27FC236}">
                <a16:creationId xmlns:a16="http://schemas.microsoft.com/office/drawing/2014/main" id="{17306755-6457-4C4F-8568-533D1732B776}"/>
              </a:ext>
            </a:extLst>
          </p:cNvPr>
          <p:cNvSpPr/>
          <p:nvPr/>
        </p:nvSpPr>
        <p:spPr>
          <a:xfrm>
            <a:off x="1613753" y="4143367"/>
            <a:ext cx="4698436" cy="261610"/>
          </a:xfrm>
          <a:prstGeom prst="rect">
            <a:avLst/>
          </a:prstGeom>
        </p:spPr>
        <p:txBody>
          <a:bodyPr wrap="square">
            <a:spAutoFit/>
          </a:bodyPr>
          <a:lstStyle/>
          <a:p>
            <a:r>
              <a:rPr kumimoji="1" lang="en-US" altLang="ja-JP" sz="1100" dirty="0" smtClean="0">
                <a:solidFill>
                  <a:srgbClr val="FF0000"/>
                </a:solidFill>
                <a:latin typeface="ＭＳ Ｐゴシック" panose="020B0600070205080204" pitchFamily="50" charset="-128"/>
                <a:ea typeface="ＭＳ Ｐゴシック" panose="020B0600070205080204" pitchFamily="50" charset="-128"/>
              </a:rPr>
              <a:t>(※</a:t>
            </a:r>
            <a:r>
              <a:rPr kumimoji="1" lang="ja-JP" altLang="en-US" sz="1100" dirty="0" smtClean="0">
                <a:solidFill>
                  <a:srgbClr val="FF0000"/>
                </a:solidFill>
                <a:latin typeface="ＭＳ Ｐゴシック" panose="020B0600070205080204" pitchFamily="50" charset="-128"/>
                <a:ea typeface="ＭＳ Ｐゴシック" panose="020B0600070205080204" pitchFamily="50" charset="-128"/>
              </a:rPr>
              <a:t>令和５年２月末までに生まれた新生児等も対象になります。</a:t>
            </a:r>
            <a:r>
              <a:rPr kumimoji="1" lang="en-US" altLang="ja-JP" sz="1100" dirty="0" smtClean="0">
                <a:solidFill>
                  <a:srgbClr val="FF0000"/>
                </a:solidFill>
                <a:latin typeface="ＭＳ Ｐゴシック" panose="020B0600070205080204" pitchFamily="50" charset="-128"/>
                <a:ea typeface="ＭＳ Ｐゴシック" panose="020B0600070205080204" pitchFamily="50" charset="-128"/>
              </a:rPr>
              <a:t>)</a:t>
            </a:r>
            <a:endParaRPr lang="ja-JP" altLang="en-US" sz="1100" dirty="0">
              <a:solidFill>
                <a:srgbClr val="FF0000"/>
              </a:solidFill>
              <a:latin typeface="ＭＳ Ｐゴシック" panose="020B0600070205080204" pitchFamily="50" charset="-128"/>
              <a:ea typeface="ＭＳ Ｐゴシック" panose="020B0600070205080204" pitchFamily="50" charset="-128"/>
            </a:endParaRPr>
          </a:p>
        </p:txBody>
      </p:sp>
      <p:sp>
        <p:nvSpPr>
          <p:cNvPr id="48" name="テキスト ボックス 47">
            <a:extLst>
              <a:ext uri="{FF2B5EF4-FFF2-40B4-BE49-F238E27FC236}">
                <a16:creationId xmlns:a16="http://schemas.microsoft.com/office/drawing/2014/main" id="{C0826FB8-524C-2942-80EE-4EDAEE869BAE}"/>
              </a:ext>
            </a:extLst>
          </p:cNvPr>
          <p:cNvSpPr txBox="1"/>
          <p:nvPr/>
        </p:nvSpPr>
        <p:spPr>
          <a:xfrm>
            <a:off x="2467974" y="756647"/>
            <a:ext cx="4171872" cy="276999"/>
          </a:xfrm>
          <a:prstGeom prst="rect">
            <a:avLst/>
          </a:prstGeom>
          <a:noFill/>
          <a:ln>
            <a:noFill/>
          </a:ln>
        </p:spPr>
        <p:txBody>
          <a:bodyPr wrap="square" rtlCol="0">
            <a:spAutoFit/>
          </a:bodyPr>
          <a:lstStyle/>
          <a:p>
            <a:pPr algn="ctr">
              <a:spcBef>
                <a:spcPts val="50"/>
              </a:spcBef>
              <a:spcAft>
                <a:spcPts val="50"/>
              </a:spcAft>
            </a:pPr>
            <a:r>
              <a:rPr kumimoji="1" lang="ja-JP" altLang="en-US" sz="1200" b="1" spc="50" dirty="0" smtClean="0">
                <a:solidFill>
                  <a:schemeClr val="bg1"/>
                </a:solidFill>
                <a:latin typeface="ＭＳ Ｐゴシック" panose="020B0600070205080204" pitchFamily="50" charset="-128"/>
                <a:ea typeface="ＭＳ Ｐゴシック" panose="020B0600070205080204" pitchFamily="50" charset="-128"/>
              </a:rPr>
              <a:t>ひとり親世帯（今回の給付金を受取済み）でない方へ</a:t>
            </a:r>
            <a:endParaRPr kumimoji="1" lang="ja-JP" altLang="en-US" sz="1200" b="1" spc="50" dirty="0">
              <a:solidFill>
                <a:schemeClr val="bg1"/>
              </a:solidFill>
              <a:latin typeface="ＭＳ Ｐゴシック" panose="020B0600070205080204" pitchFamily="50" charset="-128"/>
              <a:ea typeface="ＭＳ Ｐゴシック" panose="020B0600070205080204" pitchFamily="50" charset="-128"/>
            </a:endParaRPr>
          </a:p>
        </p:txBody>
      </p:sp>
      <p:pic>
        <p:nvPicPr>
          <p:cNvPr id="14" name="図 1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73488" y="295042"/>
            <a:ext cx="1389153" cy="456035"/>
          </a:xfrm>
          <a:prstGeom prst="rect">
            <a:avLst/>
          </a:prstGeom>
        </p:spPr>
      </p:pic>
    </p:spTree>
    <p:extLst>
      <p:ext uri="{BB962C8B-B14F-4D97-AF65-F5344CB8AC3E}">
        <p14:creationId xmlns:p14="http://schemas.microsoft.com/office/powerpoint/2010/main" val="118180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右矢印 64">
            <a:extLst>
              <a:ext uri="{FF2B5EF4-FFF2-40B4-BE49-F238E27FC236}">
                <a16:creationId xmlns:a16="http://schemas.microsoft.com/office/drawing/2014/main" id="{6AF0D734-994E-494F-9EFF-24F0D9BD61AA}"/>
              </a:ext>
            </a:extLst>
          </p:cNvPr>
          <p:cNvSpPr/>
          <p:nvPr/>
        </p:nvSpPr>
        <p:spPr>
          <a:xfrm flipH="1">
            <a:off x="1499113" y="7328286"/>
            <a:ext cx="3837096" cy="484632"/>
          </a:xfrm>
          <a:prstGeom prst="rightArrow">
            <a:avLst/>
          </a:prstGeom>
          <a:solidFill>
            <a:srgbClr val="EEF7FD"/>
          </a:solidFill>
          <a:ln w="19050">
            <a:solidFill>
              <a:srgbClr val="00A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64" name="右矢印 63">
            <a:extLst>
              <a:ext uri="{FF2B5EF4-FFF2-40B4-BE49-F238E27FC236}">
                <a16:creationId xmlns:a16="http://schemas.microsoft.com/office/drawing/2014/main" id="{80F85A4D-F198-2D43-BF30-BF5DAFD5893A}"/>
              </a:ext>
            </a:extLst>
          </p:cNvPr>
          <p:cNvSpPr/>
          <p:nvPr/>
        </p:nvSpPr>
        <p:spPr>
          <a:xfrm>
            <a:off x="1516781" y="6184182"/>
            <a:ext cx="3837096" cy="484632"/>
          </a:xfrm>
          <a:prstGeom prst="rightArrow">
            <a:avLst/>
          </a:prstGeom>
          <a:solidFill>
            <a:srgbClr val="EEF7FD"/>
          </a:solidFill>
          <a:ln w="19050">
            <a:solidFill>
              <a:srgbClr val="00A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57" name="角丸四角形吹き出し 56">
            <a:extLst>
              <a:ext uri="{FF2B5EF4-FFF2-40B4-BE49-F238E27FC236}">
                <a16:creationId xmlns:a16="http://schemas.microsoft.com/office/drawing/2014/main" id="{DAF6A619-E235-2840-8AFA-05855CE983E3}"/>
              </a:ext>
            </a:extLst>
          </p:cNvPr>
          <p:cNvSpPr/>
          <p:nvPr/>
        </p:nvSpPr>
        <p:spPr>
          <a:xfrm rot="10800000">
            <a:off x="2035864" y="6595933"/>
            <a:ext cx="2825997" cy="732353"/>
          </a:xfrm>
          <a:custGeom>
            <a:avLst/>
            <a:gdLst>
              <a:gd name="connsiteX0" fmla="*/ 0 w 2685070"/>
              <a:gd name="connsiteY0" fmla="*/ 89869 h 539201"/>
              <a:gd name="connsiteX1" fmla="*/ 89869 w 2685070"/>
              <a:gd name="connsiteY1" fmla="*/ 0 h 539201"/>
              <a:gd name="connsiteX2" fmla="*/ 1566291 w 2685070"/>
              <a:gd name="connsiteY2" fmla="*/ 0 h 539201"/>
              <a:gd name="connsiteX3" fmla="*/ 1566291 w 2685070"/>
              <a:gd name="connsiteY3" fmla="*/ 0 h 539201"/>
              <a:gd name="connsiteX4" fmla="*/ 2237558 w 2685070"/>
              <a:gd name="connsiteY4" fmla="*/ 0 h 539201"/>
              <a:gd name="connsiteX5" fmla="*/ 2595201 w 2685070"/>
              <a:gd name="connsiteY5" fmla="*/ 0 h 539201"/>
              <a:gd name="connsiteX6" fmla="*/ 2685070 w 2685070"/>
              <a:gd name="connsiteY6" fmla="*/ 89869 h 539201"/>
              <a:gd name="connsiteX7" fmla="*/ 2685070 w 2685070"/>
              <a:gd name="connsiteY7" fmla="*/ 314534 h 539201"/>
              <a:gd name="connsiteX8" fmla="*/ 2685070 w 2685070"/>
              <a:gd name="connsiteY8" fmla="*/ 314534 h 539201"/>
              <a:gd name="connsiteX9" fmla="*/ 2685070 w 2685070"/>
              <a:gd name="connsiteY9" fmla="*/ 449334 h 539201"/>
              <a:gd name="connsiteX10" fmla="*/ 2685070 w 2685070"/>
              <a:gd name="connsiteY10" fmla="*/ 449332 h 539201"/>
              <a:gd name="connsiteX11" fmla="*/ 2595201 w 2685070"/>
              <a:gd name="connsiteY11" fmla="*/ 539201 h 539201"/>
              <a:gd name="connsiteX12" fmla="*/ 2237558 w 2685070"/>
              <a:gd name="connsiteY12" fmla="*/ 539201 h 539201"/>
              <a:gd name="connsiteX13" fmla="*/ 2355746 w 2685070"/>
              <a:gd name="connsiteY13" fmla="*/ 725872 h 539201"/>
              <a:gd name="connsiteX14" fmla="*/ 1566291 w 2685070"/>
              <a:gd name="connsiteY14" fmla="*/ 539201 h 539201"/>
              <a:gd name="connsiteX15" fmla="*/ 89869 w 2685070"/>
              <a:gd name="connsiteY15" fmla="*/ 539201 h 539201"/>
              <a:gd name="connsiteX16" fmla="*/ 0 w 2685070"/>
              <a:gd name="connsiteY16" fmla="*/ 449332 h 539201"/>
              <a:gd name="connsiteX17" fmla="*/ 0 w 2685070"/>
              <a:gd name="connsiteY17" fmla="*/ 449334 h 539201"/>
              <a:gd name="connsiteX18" fmla="*/ 0 w 2685070"/>
              <a:gd name="connsiteY18" fmla="*/ 314534 h 539201"/>
              <a:gd name="connsiteX19" fmla="*/ 0 w 2685070"/>
              <a:gd name="connsiteY19" fmla="*/ 314534 h 539201"/>
              <a:gd name="connsiteX20" fmla="*/ 0 w 2685070"/>
              <a:gd name="connsiteY20" fmla="*/ 89869 h 539201"/>
              <a:gd name="connsiteX0" fmla="*/ 0 w 2685070"/>
              <a:gd name="connsiteY0" fmla="*/ 89869 h 725872"/>
              <a:gd name="connsiteX1" fmla="*/ 89869 w 2685070"/>
              <a:gd name="connsiteY1" fmla="*/ 0 h 725872"/>
              <a:gd name="connsiteX2" fmla="*/ 1566291 w 2685070"/>
              <a:gd name="connsiteY2" fmla="*/ 0 h 725872"/>
              <a:gd name="connsiteX3" fmla="*/ 1566291 w 2685070"/>
              <a:gd name="connsiteY3" fmla="*/ 0 h 725872"/>
              <a:gd name="connsiteX4" fmla="*/ 2237558 w 2685070"/>
              <a:gd name="connsiteY4" fmla="*/ 0 h 725872"/>
              <a:gd name="connsiteX5" fmla="*/ 2595201 w 2685070"/>
              <a:gd name="connsiteY5" fmla="*/ 0 h 725872"/>
              <a:gd name="connsiteX6" fmla="*/ 2685070 w 2685070"/>
              <a:gd name="connsiteY6" fmla="*/ 89869 h 725872"/>
              <a:gd name="connsiteX7" fmla="*/ 2685070 w 2685070"/>
              <a:gd name="connsiteY7" fmla="*/ 314534 h 725872"/>
              <a:gd name="connsiteX8" fmla="*/ 2685070 w 2685070"/>
              <a:gd name="connsiteY8" fmla="*/ 314534 h 725872"/>
              <a:gd name="connsiteX9" fmla="*/ 2685070 w 2685070"/>
              <a:gd name="connsiteY9" fmla="*/ 449334 h 725872"/>
              <a:gd name="connsiteX10" fmla="*/ 2685070 w 2685070"/>
              <a:gd name="connsiteY10" fmla="*/ 449332 h 725872"/>
              <a:gd name="connsiteX11" fmla="*/ 2595201 w 2685070"/>
              <a:gd name="connsiteY11" fmla="*/ 539201 h 725872"/>
              <a:gd name="connsiteX12" fmla="*/ 2237558 w 2685070"/>
              <a:gd name="connsiteY12" fmla="*/ 539201 h 725872"/>
              <a:gd name="connsiteX13" fmla="*/ 2355746 w 2685070"/>
              <a:gd name="connsiteY13" fmla="*/ 725872 h 725872"/>
              <a:gd name="connsiteX14" fmla="*/ 2043369 w 2685070"/>
              <a:gd name="connsiteY14" fmla="*/ 534784 h 725872"/>
              <a:gd name="connsiteX15" fmla="*/ 89869 w 2685070"/>
              <a:gd name="connsiteY15" fmla="*/ 539201 h 725872"/>
              <a:gd name="connsiteX16" fmla="*/ 0 w 2685070"/>
              <a:gd name="connsiteY16" fmla="*/ 449332 h 725872"/>
              <a:gd name="connsiteX17" fmla="*/ 0 w 2685070"/>
              <a:gd name="connsiteY17" fmla="*/ 449334 h 725872"/>
              <a:gd name="connsiteX18" fmla="*/ 0 w 2685070"/>
              <a:gd name="connsiteY18" fmla="*/ 314534 h 725872"/>
              <a:gd name="connsiteX19" fmla="*/ 0 w 2685070"/>
              <a:gd name="connsiteY19" fmla="*/ 314534 h 725872"/>
              <a:gd name="connsiteX20" fmla="*/ 0 w 2685070"/>
              <a:gd name="connsiteY20" fmla="*/ 89869 h 725872"/>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237558 w 2685070"/>
              <a:gd name="connsiteY12" fmla="*/ 539201 h 770046"/>
              <a:gd name="connsiteX13" fmla="*/ 2324824 w 2685070"/>
              <a:gd name="connsiteY13" fmla="*/ 770046 h 770046"/>
              <a:gd name="connsiteX14" fmla="*/ 2043369 w 2685070"/>
              <a:gd name="connsiteY14" fmla="*/ 534784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401002 w 2685070"/>
              <a:gd name="connsiteY12" fmla="*/ 530367 h 770046"/>
              <a:gd name="connsiteX13" fmla="*/ 2324824 w 2685070"/>
              <a:gd name="connsiteY13" fmla="*/ 770046 h 770046"/>
              <a:gd name="connsiteX14" fmla="*/ 2043369 w 2685070"/>
              <a:gd name="connsiteY14" fmla="*/ 534784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401002 w 2685070"/>
              <a:gd name="connsiteY12" fmla="*/ 530367 h 770046"/>
              <a:gd name="connsiteX13" fmla="*/ 2324824 w 2685070"/>
              <a:gd name="connsiteY13" fmla="*/ 770046 h 770046"/>
              <a:gd name="connsiteX14" fmla="*/ 2246569 w 2685070"/>
              <a:gd name="connsiteY14" fmla="*/ 539201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70046"/>
              <a:gd name="connsiteX1" fmla="*/ 89869 w 2685070"/>
              <a:gd name="connsiteY1" fmla="*/ 0 h 770046"/>
              <a:gd name="connsiteX2" fmla="*/ 1566291 w 2685070"/>
              <a:gd name="connsiteY2" fmla="*/ 0 h 770046"/>
              <a:gd name="connsiteX3" fmla="*/ 1566291 w 2685070"/>
              <a:gd name="connsiteY3" fmla="*/ 0 h 770046"/>
              <a:gd name="connsiteX4" fmla="*/ 2237558 w 2685070"/>
              <a:gd name="connsiteY4" fmla="*/ 0 h 770046"/>
              <a:gd name="connsiteX5" fmla="*/ 2595201 w 2685070"/>
              <a:gd name="connsiteY5" fmla="*/ 0 h 770046"/>
              <a:gd name="connsiteX6" fmla="*/ 2685070 w 2685070"/>
              <a:gd name="connsiteY6" fmla="*/ 89869 h 770046"/>
              <a:gd name="connsiteX7" fmla="*/ 2685070 w 2685070"/>
              <a:gd name="connsiteY7" fmla="*/ 314534 h 770046"/>
              <a:gd name="connsiteX8" fmla="*/ 2685070 w 2685070"/>
              <a:gd name="connsiteY8" fmla="*/ 314534 h 770046"/>
              <a:gd name="connsiteX9" fmla="*/ 2685070 w 2685070"/>
              <a:gd name="connsiteY9" fmla="*/ 449334 h 770046"/>
              <a:gd name="connsiteX10" fmla="*/ 2685070 w 2685070"/>
              <a:gd name="connsiteY10" fmla="*/ 449332 h 770046"/>
              <a:gd name="connsiteX11" fmla="*/ 2595201 w 2685070"/>
              <a:gd name="connsiteY11" fmla="*/ 539201 h 770046"/>
              <a:gd name="connsiteX12" fmla="*/ 2378915 w 2685070"/>
              <a:gd name="connsiteY12" fmla="*/ 543620 h 770046"/>
              <a:gd name="connsiteX13" fmla="*/ 2324824 w 2685070"/>
              <a:gd name="connsiteY13" fmla="*/ 770046 h 770046"/>
              <a:gd name="connsiteX14" fmla="*/ 2246569 w 2685070"/>
              <a:gd name="connsiteY14" fmla="*/ 539201 h 770046"/>
              <a:gd name="connsiteX15" fmla="*/ 89869 w 2685070"/>
              <a:gd name="connsiteY15" fmla="*/ 539201 h 770046"/>
              <a:gd name="connsiteX16" fmla="*/ 0 w 2685070"/>
              <a:gd name="connsiteY16" fmla="*/ 449332 h 770046"/>
              <a:gd name="connsiteX17" fmla="*/ 0 w 2685070"/>
              <a:gd name="connsiteY17" fmla="*/ 449334 h 770046"/>
              <a:gd name="connsiteX18" fmla="*/ 0 w 2685070"/>
              <a:gd name="connsiteY18" fmla="*/ 314534 h 770046"/>
              <a:gd name="connsiteX19" fmla="*/ 0 w 2685070"/>
              <a:gd name="connsiteY19" fmla="*/ 314534 h 770046"/>
              <a:gd name="connsiteX20" fmla="*/ 0 w 2685070"/>
              <a:gd name="connsiteY20" fmla="*/ 89869 h 770046"/>
              <a:gd name="connsiteX0" fmla="*/ 0 w 2685070"/>
              <a:gd name="connsiteY0" fmla="*/ 89869 h 747959"/>
              <a:gd name="connsiteX1" fmla="*/ 89869 w 2685070"/>
              <a:gd name="connsiteY1" fmla="*/ 0 h 747959"/>
              <a:gd name="connsiteX2" fmla="*/ 1566291 w 2685070"/>
              <a:gd name="connsiteY2" fmla="*/ 0 h 747959"/>
              <a:gd name="connsiteX3" fmla="*/ 1566291 w 2685070"/>
              <a:gd name="connsiteY3" fmla="*/ 0 h 747959"/>
              <a:gd name="connsiteX4" fmla="*/ 2237558 w 2685070"/>
              <a:gd name="connsiteY4" fmla="*/ 0 h 747959"/>
              <a:gd name="connsiteX5" fmla="*/ 2595201 w 2685070"/>
              <a:gd name="connsiteY5" fmla="*/ 0 h 747959"/>
              <a:gd name="connsiteX6" fmla="*/ 2685070 w 2685070"/>
              <a:gd name="connsiteY6" fmla="*/ 89869 h 747959"/>
              <a:gd name="connsiteX7" fmla="*/ 2685070 w 2685070"/>
              <a:gd name="connsiteY7" fmla="*/ 314534 h 747959"/>
              <a:gd name="connsiteX8" fmla="*/ 2685070 w 2685070"/>
              <a:gd name="connsiteY8" fmla="*/ 314534 h 747959"/>
              <a:gd name="connsiteX9" fmla="*/ 2685070 w 2685070"/>
              <a:gd name="connsiteY9" fmla="*/ 449334 h 747959"/>
              <a:gd name="connsiteX10" fmla="*/ 2685070 w 2685070"/>
              <a:gd name="connsiteY10" fmla="*/ 449332 h 747959"/>
              <a:gd name="connsiteX11" fmla="*/ 2595201 w 2685070"/>
              <a:gd name="connsiteY11" fmla="*/ 539201 h 747959"/>
              <a:gd name="connsiteX12" fmla="*/ 2378915 w 2685070"/>
              <a:gd name="connsiteY12" fmla="*/ 543620 h 747959"/>
              <a:gd name="connsiteX13" fmla="*/ 2187884 w 2685070"/>
              <a:gd name="connsiteY13" fmla="*/ 747959 h 747959"/>
              <a:gd name="connsiteX14" fmla="*/ 2246569 w 2685070"/>
              <a:gd name="connsiteY14" fmla="*/ 539201 h 747959"/>
              <a:gd name="connsiteX15" fmla="*/ 89869 w 2685070"/>
              <a:gd name="connsiteY15" fmla="*/ 539201 h 747959"/>
              <a:gd name="connsiteX16" fmla="*/ 0 w 2685070"/>
              <a:gd name="connsiteY16" fmla="*/ 449332 h 747959"/>
              <a:gd name="connsiteX17" fmla="*/ 0 w 2685070"/>
              <a:gd name="connsiteY17" fmla="*/ 449334 h 747959"/>
              <a:gd name="connsiteX18" fmla="*/ 0 w 2685070"/>
              <a:gd name="connsiteY18" fmla="*/ 314534 h 747959"/>
              <a:gd name="connsiteX19" fmla="*/ 0 w 2685070"/>
              <a:gd name="connsiteY19" fmla="*/ 314534 h 747959"/>
              <a:gd name="connsiteX20" fmla="*/ 0 w 2685070"/>
              <a:gd name="connsiteY20" fmla="*/ 89869 h 747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85070" h="747959">
                <a:moveTo>
                  <a:pt x="0" y="89869"/>
                </a:moveTo>
                <a:cubicBezTo>
                  <a:pt x="0" y="40236"/>
                  <a:pt x="40236" y="0"/>
                  <a:pt x="89869" y="0"/>
                </a:cubicBezTo>
                <a:lnTo>
                  <a:pt x="1566291" y="0"/>
                </a:lnTo>
                <a:lnTo>
                  <a:pt x="1566291" y="0"/>
                </a:lnTo>
                <a:lnTo>
                  <a:pt x="2237558" y="0"/>
                </a:lnTo>
                <a:lnTo>
                  <a:pt x="2595201" y="0"/>
                </a:lnTo>
                <a:cubicBezTo>
                  <a:pt x="2644834" y="0"/>
                  <a:pt x="2685070" y="40236"/>
                  <a:pt x="2685070" y="89869"/>
                </a:cubicBezTo>
                <a:lnTo>
                  <a:pt x="2685070" y="314534"/>
                </a:lnTo>
                <a:lnTo>
                  <a:pt x="2685070" y="314534"/>
                </a:lnTo>
                <a:lnTo>
                  <a:pt x="2685070" y="449334"/>
                </a:lnTo>
                <a:lnTo>
                  <a:pt x="2685070" y="449332"/>
                </a:lnTo>
                <a:cubicBezTo>
                  <a:pt x="2685070" y="498965"/>
                  <a:pt x="2644834" y="539201"/>
                  <a:pt x="2595201" y="539201"/>
                </a:cubicBezTo>
                <a:lnTo>
                  <a:pt x="2378915" y="543620"/>
                </a:lnTo>
                <a:lnTo>
                  <a:pt x="2187884" y="747959"/>
                </a:lnTo>
                <a:lnTo>
                  <a:pt x="2246569" y="539201"/>
                </a:lnTo>
                <a:lnTo>
                  <a:pt x="89869" y="539201"/>
                </a:lnTo>
                <a:cubicBezTo>
                  <a:pt x="40236" y="539201"/>
                  <a:pt x="0" y="498965"/>
                  <a:pt x="0" y="449332"/>
                </a:cubicBezTo>
                <a:lnTo>
                  <a:pt x="0" y="449334"/>
                </a:lnTo>
                <a:lnTo>
                  <a:pt x="0" y="314534"/>
                </a:lnTo>
                <a:lnTo>
                  <a:pt x="0" y="314534"/>
                </a:lnTo>
                <a:lnTo>
                  <a:pt x="0" y="89869"/>
                </a:lnTo>
                <a:close/>
              </a:path>
            </a:pathLst>
          </a:custGeom>
          <a:noFill/>
          <a:ln w="254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9" name="角丸四角形 38">
            <a:extLst>
              <a:ext uri="{FF2B5EF4-FFF2-40B4-BE49-F238E27FC236}">
                <a16:creationId xmlns:a16="http://schemas.microsoft.com/office/drawing/2014/main" id="{138287D7-FC17-B84F-8B98-DF9842E18C3F}"/>
              </a:ext>
            </a:extLst>
          </p:cNvPr>
          <p:cNvSpPr/>
          <p:nvPr/>
        </p:nvSpPr>
        <p:spPr>
          <a:xfrm>
            <a:off x="5559680" y="6226716"/>
            <a:ext cx="822992" cy="1522571"/>
          </a:xfrm>
          <a:prstGeom prst="roundRect">
            <a:avLst>
              <a:gd name="adj" fmla="val 12933"/>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8" name="角丸四角形 37">
            <a:extLst>
              <a:ext uri="{FF2B5EF4-FFF2-40B4-BE49-F238E27FC236}">
                <a16:creationId xmlns:a16="http://schemas.microsoft.com/office/drawing/2014/main" id="{DA3E5B03-6A91-474D-AB4F-9BB9441FB414}"/>
              </a:ext>
            </a:extLst>
          </p:cNvPr>
          <p:cNvSpPr/>
          <p:nvPr/>
        </p:nvSpPr>
        <p:spPr>
          <a:xfrm>
            <a:off x="498863" y="6226716"/>
            <a:ext cx="795547" cy="1522571"/>
          </a:xfrm>
          <a:prstGeom prst="roundRect">
            <a:avLst>
              <a:gd name="adj" fmla="val 1141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7" name="正方形/長方形 36">
            <a:extLst>
              <a:ext uri="{FF2B5EF4-FFF2-40B4-BE49-F238E27FC236}">
                <a16:creationId xmlns:a16="http://schemas.microsoft.com/office/drawing/2014/main" id="{9FE99F49-E3DA-8547-AB5F-61CFD6859E45}"/>
              </a:ext>
            </a:extLst>
          </p:cNvPr>
          <p:cNvSpPr/>
          <p:nvPr/>
        </p:nvSpPr>
        <p:spPr>
          <a:xfrm>
            <a:off x="498863" y="3928579"/>
            <a:ext cx="5883808" cy="393619"/>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6" name="正方形/長方形 35">
            <a:extLst>
              <a:ext uri="{FF2B5EF4-FFF2-40B4-BE49-F238E27FC236}">
                <a16:creationId xmlns:a16="http://schemas.microsoft.com/office/drawing/2014/main" id="{7C2EC8E6-CB3A-7D47-B2FB-55B16D2402EF}"/>
              </a:ext>
            </a:extLst>
          </p:cNvPr>
          <p:cNvSpPr/>
          <p:nvPr/>
        </p:nvSpPr>
        <p:spPr>
          <a:xfrm>
            <a:off x="379768" y="7980219"/>
            <a:ext cx="6112467" cy="1518944"/>
          </a:xfrm>
          <a:prstGeom prst="rect">
            <a:avLst/>
          </a:prstGeom>
          <a:solidFill>
            <a:srgbClr val="FAE0E3"/>
          </a:solidFill>
          <a:ln w="47625" cmpd="dbl">
            <a:solidFill>
              <a:srgbClr val="EA4F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nvGrpSpPr>
          <p:cNvPr id="30" name="グループ化 29">
            <a:extLst>
              <a:ext uri="{FF2B5EF4-FFF2-40B4-BE49-F238E27FC236}">
                <a16:creationId xmlns:a16="http://schemas.microsoft.com/office/drawing/2014/main" id="{4EE0B8A9-7681-0E47-ABFA-8D11118CF98D}"/>
              </a:ext>
            </a:extLst>
          </p:cNvPr>
          <p:cNvGrpSpPr/>
          <p:nvPr/>
        </p:nvGrpSpPr>
        <p:grpSpPr>
          <a:xfrm>
            <a:off x="498863" y="630344"/>
            <a:ext cx="5883809" cy="354855"/>
            <a:chOff x="504681" y="2599570"/>
            <a:chExt cx="5883809" cy="422158"/>
          </a:xfrm>
        </p:grpSpPr>
        <p:sp>
          <p:nvSpPr>
            <p:cNvPr id="31" name="正方形/長方形 30">
              <a:extLst>
                <a:ext uri="{FF2B5EF4-FFF2-40B4-BE49-F238E27FC236}">
                  <a16:creationId xmlns:a16="http://schemas.microsoft.com/office/drawing/2014/main" id="{C3F75BB8-6D06-A548-A14B-2CF1BCB12AB1}"/>
                </a:ext>
              </a:extLst>
            </p:cNvPr>
            <p:cNvSpPr/>
            <p:nvPr/>
          </p:nvSpPr>
          <p:spPr>
            <a:xfrm>
              <a:off x="504682" y="2599570"/>
              <a:ext cx="5883808" cy="422158"/>
            </a:xfrm>
            <a:prstGeom prst="rect">
              <a:avLst/>
            </a:prstGeom>
            <a:solidFill>
              <a:srgbClr val="EEF7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2" name="正方形/長方形 31">
              <a:extLst>
                <a:ext uri="{FF2B5EF4-FFF2-40B4-BE49-F238E27FC236}">
                  <a16:creationId xmlns:a16="http://schemas.microsoft.com/office/drawing/2014/main" id="{18D4C2B3-07EC-884B-8C6D-A6F43C03B6AD}"/>
                </a:ext>
              </a:extLst>
            </p:cNvPr>
            <p:cNvSpPr/>
            <p:nvPr/>
          </p:nvSpPr>
          <p:spPr>
            <a:xfrm>
              <a:off x="504681" y="2599570"/>
              <a:ext cx="118462" cy="422158"/>
            </a:xfrm>
            <a:prstGeom prst="rect">
              <a:avLst/>
            </a:prstGeom>
            <a:solidFill>
              <a:srgbClr val="00A0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grpSp>
      <p:sp>
        <p:nvSpPr>
          <p:cNvPr id="33" name="角丸四角形 32">
            <a:extLst>
              <a:ext uri="{FF2B5EF4-FFF2-40B4-BE49-F238E27FC236}">
                <a16:creationId xmlns:a16="http://schemas.microsoft.com/office/drawing/2014/main" id="{B6A28EAC-574D-8048-BB98-6C02E660E397}"/>
              </a:ext>
            </a:extLst>
          </p:cNvPr>
          <p:cNvSpPr/>
          <p:nvPr/>
        </p:nvSpPr>
        <p:spPr>
          <a:xfrm>
            <a:off x="498863" y="2497429"/>
            <a:ext cx="5883808" cy="1234744"/>
          </a:xfrm>
          <a:prstGeom prst="roundRect">
            <a:avLst>
              <a:gd name="adj" fmla="val 5248"/>
            </a:avLst>
          </a:prstGeom>
          <a:solidFill>
            <a:schemeClr val="bg1"/>
          </a:solidFill>
          <a:ln w="25400">
            <a:solidFill>
              <a:srgbClr val="FFC000"/>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34" name="正方形/長方形 33">
            <a:extLst>
              <a:ext uri="{FF2B5EF4-FFF2-40B4-BE49-F238E27FC236}">
                <a16:creationId xmlns:a16="http://schemas.microsoft.com/office/drawing/2014/main" id="{AE942204-569A-7E4B-A0AB-CF0F3A626A71}"/>
              </a:ext>
            </a:extLst>
          </p:cNvPr>
          <p:cNvSpPr/>
          <p:nvPr/>
        </p:nvSpPr>
        <p:spPr>
          <a:xfrm>
            <a:off x="498863" y="1033858"/>
            <a:ext cx="5883808" cy="393619"/>
          </a:xfrm>
          <a:prstGeom prst="rect">
            <a:avLst/>
          </a:prstGeom>
          <a:solidFill>
            <a:srgbClr val="FBE3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ＭＳ Ｐゴシック" panose="020B0600070205080204" pitchFamily="50" charset="-128"/>
              <a:ea typeface="ＭＳ Ｐゴシック" panose="020B0600070205080204" pitchFamily="50" charset="-128"/>
            </a:endParaRPr>
          </a:p>
        </p:txBody>
      </p:sp>
      <p:sp>
        <p:nvSpPr>
          <p:cNvPr id="12" name="テキスト ボックス 11">
            <a:extLst>
              <a:ext uri="{FF2B5EF4-FFF2-40B4-BE49-F238E27FC236}">
                <a16:creationId xmlns:a16="http://schemas.microsoft.com/office/drawing/2014/main" id="{39C2CCAE-BFA4-1F46-8832-3A07B344073B}"/>
              </a:ext>
            </a:extLst>
          </p:cNvPr>
          <p:cNvSpPr txBox="1"/>
          <p:nvPr/>
        </p:nvSpPr>
        <p:spPr>
          <a:xfrm>
            <a:off x="571184" y="571615"/>
            <a:ext cx="2670780" cy="400110"/>
          </a:xfrm>
          <a:prstGeom prst="rect">
            <a:avLst/>
          </a:prstGeom>
          <a:noFill/>
        </p:spPr>
        <p:txBody>
          <a:bodyPr wrap="square" rtlCol="0">
            <a:spAutoFit/>
          </a:bodyPr>
          <a:lstStyle/>
          <a:p>
            <a:r>
              <a:rPr kumimoji="1" lang="ja-JP" altLang="en-US" sz="2000">
                <a:latin typeface="ＭＳ Ｐゴシック" panose="020B0600070205080204" pitchFamily="50" charset="-128"/>
                <a:ea typeface="ＭＳ Ｐゴシック" panose="020B0600070205080204" pitchFamily="50" charset="-128"/>
              </a:rPr>
              <a:t>３</a:t>
            </a:r>
            <a:r>
              <a:rPr kumimoji="1" lang="en-US" altLang="ja-JP" dirty="0">
                <a:latin typeface="ＭＳ Ｐゴシック" panose="020B0600070205080204" pitchFamily="50" charset="-128"/>
                <a:ea typeface="ＭＳ Ｐゴシック" panose="020B0600070205080204" pitchFamily="50" charset="-128"/>
              </a:rPr>
              <a:t>.</a:t>
            </a:r>
            <a:r>
              <a:rPr kumimoji="1" lang="ja-JP" altLang="en-US">
                <a:latin typeface="ＭＳ Ｐゴシック" panose="020B0600070205080204" pitchFamily="50" charset="-128"/>
                <a:ea typeface="ＭＳ Ｐゴシック" panose="020B0600070205080204" pitchFamily="50" charset="-128"/>
              </a:rPr>
              <a:t>給付金の支給手続き</a:t>
            </a:r>
          </a:p>
        </p:txBody>
      </p:sp>
      <p:sp>
        <p:nvSpPr>
          <p:cNvPr id="6" name="テキスト ボックス 5">
            <a:extLst>
              <a:ext uri="{FF2B5EF4-FFF2-40B4-BE49-F238E27FC236}">
                <a16:creationId xmlns:a16="http://schemas.microsoft.com/office/drawing/2014/main" id="{00B0E6F7-EAA5-164B-AAE1-AF04E8C7992E}"/>
              </a:ext>
            </a:extLst>
          </p:cNvPr>
          <p:cNvSpPr txBox="1"/>
          <p:nvPr/>
        </p:nvSpPr>
        <p:spPr>
          <a:xfrm>
            <a:off x="515056" y="1082616"/>
            <a:ext cx="5867615" cy="323165"/>
          </a:xfrm>
          <a:prstGeom prst="rect">
            <a:avLst/>
          </a:prstGeom>
          <a:noFill/>
        </p:spPr>
        <p:txBody>
          <a:bodyPr wrap="square" rtlCol="0" anchor="t">
            <a:spAutoFit/>
          </a:bodyPr>
          <a:lstStyle/>
          <a:p>
            <a:pPr fontAlgn="ctr"/>
            <a:r>
              <a:rPr kumimoji="1" lang="en-US" altLang="ja-JP" sz="1500" spc="-300" dirty="0">
                <a:latin typeface="ＭＳ Ｐゴシック" panose="020B0600070205080204" pitchFamily="50" charset="-128"/>
                <a:ea typeface="ＭＳ Ｐゴシック" panose="020B0600070205080204" pitchFamily="50" charset="-128"/>
              </a:rPr>
              <a:t>Ⅰ</a:t>
            </a:r>
            <a:r>
              <a:rPr kumimoji="1" lang="en-US" altLang="ja-JP" sz="1500" spc="10" dirty="0" smtClean="0">
                <a:latin typeface="ＭＳ Ｐゴシック" panose="020B0600070205080204" pitchFamily="50" charset="-128"/>
                <a:ea typeface="ＭＳ Ｐゴシック" panose="020B0600070205080204" pitchFamily="50" charset="-128"/>
              </a:rPr>
              <a:t>.</a:t>
            </a:r>
            <a:r>
              <a:rPr kumimoji="1" lang="en-US" altLang="ja-JP" sz="1200" spc="10" dirty="0" smtClean="0">
                <a:latin typeface="ＭＳ Ｐゴシック" panose="020B0600070205080204" pitchFamily="50" charset="-128"/>
                <a:ea typeface="ＭＳ Ｐゴシック" panose="020B0600070205080204" pitchFamily="50" charset="-128"/>
              </a:rPr>
              <a:t> </a:t>
            </a:r>
            <a:r>
              <a:rPr kumimoji="1" lang="ja-JP" altLang="en-US" sz="1200" dirty="0" smtClean="0">
                <a:latin typeface="ＭＳ Ｐゴシック" panose="020B0600070205080204" pitchFamily="50" charset="-128"/>
                <a:ea typeface="ＭＳ Ｐゴシック" panose="020B0600070205080204" pitchFamily="50" charset="-128"/>
              </a:rPr>
              <a:t>令</a:t>
            </a:r>
            <a:r>
              <a:rPr kumimoji="1" lang="ja-JP" altLang="en-US" sz="1200" spc="-150" dirty="0" smtClean="0">
                <a:latin typeface="ＭＳ Ｐゴシック" panose="020B0600070205080204" pitchFamily="50" charset="-128"/>
                <a:ea typeface="ＭＳ Ｐゴシック" panose="020B0600070205080204" pitchFamily="50" charset="-128"/>
              </a:rPr>
              <a:t>和４年</a:t>
            </a:r>
            <a:r>
              <a:rPr kumimoji="1" lang="ja-JP" altLang="en-US" sz="1200" spc="-300" dirty="0">
                <a:latin typeface="ＭＳ Ｐゴシック" panose="020B0600070205080204" pitchFamily="50" charset="-128"/>
                <a:ea typeface="ＭＳ Ｐゴシック" panose="020B0600070205080204" pitchFamily="50" charset="-128"/>
              </a:rPr>
              <a:t>４</a:t>
            </a:r>
            <a:r>
              <a:rPr kumimoji="1" lang="ja-JP" altLang="en-US" sz="1200" dirty="0">
                <a:latin typeface="ＭＳ Ｐゴシック" panose="020B0600070205080204" pitchFamily="50" charset="-128"/>
                <a:ea typeface="ＭＳ Ｐゴシック" panose="020B0600070205080204" pitchFamily="50" charset="-128"/>
              </a:rPr>
              <a:t>月分</a:t>
            </a:r>
            <a:r>
              <a:rPr kumimoji="1" lang="ja-JP" altLang="en-US" sz="1200" spc="10" dirty="0">
                <a:latin typeface="ＭＳ Ｐゴシック" panose="020B0600070205080204" pitchFamily="50" charset="-128"/>
                <a:ea typeface="ＭＳ Ｐゴシック" panose="020B0600070205080204" pitchFamily="50" charset="-128"/>
              </a:rPr>
              <a:t>の</a:t>
            </a:r>
            <a:r>
              <a:rPr kumimoji="1" lang="ja-JP" altLang="en-US" sz="1200" u="sng" spc="10" dirty="0">
                <a:latin typeface="ＭＳ Ｐゴシック" panose="020B0600070205080204" pitchFamily="50" charset="-128"/>
                <a:ea typeface="ＭＳ Ｐゴシック" panose="020B0600070205080204" pitchFamily="50" charset="-128"/>
              </a:rPr>
              <a:t>児童手当または特別児童扶養手当</a:t>
            </a:r>
            <a:r>
              <a:rPr kumimoji="1" lang="ja-JP" altLang="en-US" sz="1200" spc="10" dirty="0">
                <a:latin typeface="ＭＳ Ｐゴシック" panose="020B0600070205080204" pitchFamily="50" charset="-128"/>
                <a:ea typeface="ＭＳ Ｐゴシック" panose="020B0600070205080204" pitchFamily="50" charset="-128"/>
              </a:rPr>
              <a:t>の受給者で</a:t>
            </a:r>
            <a:r>
              <a:rPr kumimoji="1" lang="ja-JP" altLang="en-US" sz="1200" u="sng" spc="10" dirty="0">
                <a:latin typeface="ＭＳ Ｐゴシック" panose="020B0600070205080204" pitchFamily="50" charset="-128"/>
                <a:ea typeface="ＭＳ Ｐゴシック" panose="020B0600070205080204" pitchFamily="50" charset="-128"/>
              </a:rPr>
              <a:t>住民税非課税</a:t>
            </a:r>
            <a:r>
              <a:rPr kumimoji="1" lang="ja-JP" altLang="en-US" sz="1200" spc="10" dirty="0">
                <a:latin typeface="ＭＳ Ｐゴシック" panose="020B0600070205080204" pitchFamily="50" charset="-128"/>
                <a:ea typeface="ＭＳ Ｐゴシック" panose="020B0600070205080204" pitchFamily="50" charset="-128"/>
              </a:rPr>
              <a:t>の方</a:t>
            </a:r>
          </a:p>
        </p:txBody>
      </p:sp>
      <p:sp>
        <p:nvSpPr>
          <p:cNvPr id="7" name="テキスト ボックス 6">
            <a:extLst>
              <a:ext uri="{FF2B5EF4-FFF2-40B4-BE49-F238E27FC236}">
                <a16:creationId xmlns:a16="http://schemas.microsoft.com/office/drawing/2014/main" id="{0CC7D234-6B38-7543-B7EB-0FA124650A6D}"/>
              </a:ext>
            </a:extLst>
          </p:cNvPr>
          <p:cNvSpPr txBox="1"/>
          <p:nvPr/>
        </p:nvSpPr>
        <p:spPr>
          <a:xfrm>
            <a:off x="562866" y="1417461"/>
            <a:ext cx="5819805" cy="430887"/>
          </a:xfrm>
          <a:prstGeom prst="rect">
            <a:avLst/>
          </a:prstGeom>
          <a:noFill/>
        </p:spPr>
        <p:txBody>
          <a:bodyPr wrap="square" rtlCol="0">
            <a:spAutoFit/>
          </a:bodyPr>
          <a:lstStyle/>
          <a:p>
            <a:pPr>
              <a:spcBef>
                <a:spcPts val="100"/>
              </a:spcBef>
              <a:spcAft>
                <a:spcPts val="200"/>
              </a:spcAft>
            </a:pPr>
            <a:r>
              <a:rPr kumimoji="1" lang="ja-JP" altLang="en-US" sz="1500">
                <a:latin typeface="ＭＳ Ｐゴシック" panose="020B0600070205080204" pitchFamily="50" charset="-128"/>
                <a:ea typeface="ＭＳ Ｐゴシック" panose="020B0600070205080204" pitchFamily="50" charset="-128"/>
              </a:rPr>
              <a:t>▶ </a:t>
            </a:r>
            <a:r>
              <a:rPr kumimoji="1" lang="ja-JP" altLang="en-US" sz="1500" spc="100">
                <a:latin typeface="ＭＳ Ｐゴシック" panose="020B0600070205080204" pitchFamily="50" charset="-128"/>
                <a:ea typeface="ＭＳ Ｐゴシック" panose="020B0600070205080204" pitchFamily="50" charset="-128"/>
              </a:rPr>
              <a:t>給付金は</a:t>
            </a:r>
            <a:r>
              <a:rPr kumimoji="1" lang="en-US" altLang="ja-JP" sz="1500" spc="100" dirty="0">
                <a:latin typeface="ＭＳ Ｐゴシック" panose="020B0600070205080204" pitchFamily="50" charset="-128"/>
                <a:ea typeface="ＭＳ Ｐゴシック" panose="020B0600070205080204" pitchFamily="50" charset="-128"/>
              </a:rPr>
              <a:t>､</a:t>
            </a:r>
            <a:r>
              <a:rPr kumimoji="1" lang="ja-JP" altLang="en-US" sz="2200" b="1" u="sng" spc="100">
                <a:solidFill>
                  <a:srgbClr val="FF0000"/>
                </a:solidFill>
                <a:latin typeface="ＭＳ Ｐゴシック" panose="020B0600070205080204" pitchFamily="50" charset="-128"/>
                <a:ea typeface="ＭＳ Ｐゴシック" panose="020B0600070205080204" pitchFamily="50" charset="-128"/>
              </a:rPr>
              <a:t>申請不要</a:t>
            </a:r>
            <a:r>
              <a:rPr kumimoji="1" lang="ja-JP" altLang="en-US" sz="1500" spc="100">
                <a:latin typeface="ＭＳ Ｐゴシック" panose="020B0600070205080204" pitchFamily="50" charset="-128"/>
                <a:ea typeface="ＭＳ Ｐゴシック" panose="020B0600070205080204" pitchFamily="50" charset="-128"/>
              </a:rPr>
              <a:t>で受け取れます。</a:t>
            </a:r>
          </a:p>
        </p:txBody>
      </p:sp>
      <p:sp>
        <p:nvSpPr>
          <p:cNvPr id="8" name="テキスト ボックス 7">
            <a:extLst>
              <a:ext uri="{FF2B5EF4-FFF2-40B4-BE49-F238E27FC236}">
                <a16:creationId xmlns:a16="http://schemas.microsoft.com/office/drawing/2014/main" id="{D1541065-34E3-FC41-8F1D-62DEBC6770C8}"/>
              </a:ext>
            </a:extLst>
          </p:cNvPr>
          <p:cNvSpPr txBox="1"/>
          <p:nvPr/>
        </p:nvSpPr>
        <p:spPr>
          <a:xfrm>
            <a:off x="787118" y="2757882"/>
            <a:ext cx="5597670" cy="907941"/>
          </a:xfrm>
          <a:prstGeom prst="rect">
            <a:avLst/>
          </a:prstGeom>
          <a:noFill/>
        </p:spPr>
        <p:txBody>
          <a:bodyPr wrap="square" rtlCol="0">
            <a:spAutoFit/>
          </a:bodyPr>
          <a:lstStyle/>
          <a:p>
            <a:pPr>
              <a:spcBef>
                <a:spcPts val="50"/>
              </a:spcBef>
              <a:spcAft>
                <a:spcPts val="50"/>
              </a:spcAft>
            </a:pP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給付金の支給を希望しない場合は、受給拒否届出書</a:t>
            </a:r>
            <a:r>
              <a:rPr kumimoji="1" lang="ja-JP" altLang="en-US" sz="1200" dirty="0" smtClean="0">
                <a:latin typeface="ＭＳ Ｐゴシック" panose="020B0600070205080204" pitchFamily="50" charset="-128"/>
                <a:ea typeface="ＭＳ Ｐゴシック" panose="020B0600070205080204" pitchFamily="50" charset="-128"/>
              </a:rPr>
              <a:t>を市区町村にご提出ください</a:t>
            </a:r>
            <a:r>
              <a:rPr kumimoji="1" lang="ja-JP" altLang="en-US" sz="1200" dirty="0">
                <a:latin typeface="ＭＳ Ｐゴシック" panose="020B0600070205080204" pitchFamily="50" charset="-128"/>
                <a:ea typeface="ＭＳ Ｐゴシック" panose="020B0600070205080204" pitchFamily="50" charset="-128"/>
              </a:rPr>
              <a:t>。</a:t>
            </a:r>
          </a:p>
          <a:p>
            <a:pPr>
              <a:spcBef>
                <a:spcPts val="50"/>
              </a:spcBef>
              <a:spcAft>
                <a:spcPts val="50"/>
              </a:spcAft>
            </a:pP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児童手当または特別児童扶養手当の支給に当たって指定していた口座を</a:t>
            </a:r>
            <a:endParaRPr kumimoji="1" lang="en-US" altLang="ja-JP" sz="1200" dirty="0">
              <a:latin typeface="ＭＳ Ｐゴシック" panose="020B0600070205080204" pitchFamily="50" charset="-128"/>
              <a:ea typeface="ＭＳ Ｐゴシック" panose="020B0600070205080204" pitchFamily="50" charset="-128"/>
            </a:endParaRPr>
          </a:p>
          <a:p>
            <a:pPr>
              <a:spcBef>
                <a:spcPts val="50"/>
              </a:spcBef>
              <a:spcAft>
                <a:spcPts val="50"/>
              </a:spcAft>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解約しているなど、給付金の支給に支障が出る恐れがある場合は、</a:t>
            </a:r>
            <a:endParaRPr kumimoji="1" lang="en-US" altLang="ja-JP" sz="1200" dirty="0">
              <a:latin typeface="ＭＳ Ｐゴシック" panose="020B0600070205080204" pitchFamily="50" charset="-128"/>
              <a:ea typeface="ＭＳ Ｐゴシック" panose="020B0600070205080204" pitchFamily="50" charset="-128"/>
            </a:endParaRPr>
          </a:p>
          <a:p>
            <a:pPr>
              <a:spcBef>
                <a:spcPts val="50"/>
              </a:spcBef>
              <a:spcAft>
                <a:spcPts val="50"/>
              </a:spcAft>
            </a:pPr>
            <a:r>
              <a:rPr kumimoji="1" lang="ja-JP" altLang="en-US" sz="1200" dirty="0">
                <a:latin typeface="ＭＳ Ｐゴシック" panose="020B0600070205080204" pitchFamily="50" charset="-128"/>
                <a:ea typeface="ＭＳ Ｐゴシック" panose="020B0600070205080204" pitchFamily="50" charset="-128"/>
              </a:rPr>
              <a:t>　</a:t>
            </a:r>
            <a:r>
              <a:rPr kumimoji="1" lang="en-US" altLang="ja-JP" sz="1200" dirty="0">
                <a:latin typeface="ＭＳ Ｐゴシック" panose="020B0600070205080204" pitchFamily="50" charset="-128"/>
                <a:ea typeface="ＭＳ Ｐゴシック" panose="020B0600070205080204" pitchFamily="50" charset="-128"/>
              </a:rPr>
              <a:t> </a:t>
            </a:r>
            <a:r>
              <a:rPr kumimoji="1" lang="ja-JP" altLang="en-US" sz="1200" dirty="0">
                <a:latin typeface="ＭＳ Ｐゴシック" panose="020B0600070205080204" pitchFamily="50" charset="-128"/>
                <a:ea typeface="ＭＳ Ｐゴシック" panose="020B0600070205080204" pitchFamily="50" charset="-128"/>
              </a:rPr>
              <a:t>振込指定口座を変更するなどの手続きをしてください。</a:t>
            </a:r>
          </a:p>
        </p:txBody>
      </p:sp>
      <p:sp>
        <p:nvSpPr>
          <p:cNvPr id="10" name="テキスト ボックス 9">
            <a:extLst>
              <a:ext uri="{FF2B5EF4-FFF2-40B4-BE49-F238E27FC236}">
                <a16:creationId xmlns:a16="http://schemas.microsoft.com/office/drawing/2014/main" id="{CBD64617-C3E2-B749-990D-D56FBDB62DC7}"/>
              </a:ext>
            </a:extLst>
          </p:cNvPr>
          <p:cNvSpPr txBox="1"/>
          <p:nvPr/>
        </p:nvSpPr>
        <p:spPr>
          <a:xfrm>
            <a:off x="688990" y="2534862"/>
            <a:ext cx="1591966" cy="276999"/>
          </a:xfrm>
          <a:prstGeom prst="rect">
            <a:avLst/>
          </a:prstGeom>
          <a:noFill/>
        </p:spPr>
        <p:txBody>
          <a:bodyPr wrap="square" rtlCol="0">
            <a:spAutoFit/>
          </a:bodyPr>
          <a:lstStyle/>
          <a:p>
            <a:pPr algn="dist">
              <a:spcBef>
                <a:spcPts val="150"/>
              </a:spcBef>
              <a:spcAft>
                <a:spcPts val="150"/>
              </a:spcAft>
            </a:pPr>
            <a:r>
              <a:rPr kumimoji="1" lang="en-US" altLang="ja-JP" sz="1200" dirty="0">
                <a:latin typeface="ＭＳ Ｐゴシック" panose="020B0600070205080204" pitchFamily="50" charset="-128"/>
                <a:ea typeface="ＭＳ Ｐゴシック" panose="020B0600070205080204" pitchFamily="50" charset="-128"/>
              </a:rPr>
              <a:t>【</a:t>
            </a:r>
            <a:r>
              <a:rPr kumimoji="1" lang="ja-JP" altLang="en-US" sz="1200">
                <a:latin typeface="ＭＳ Ｐゴシック" panose="020B0600070205080204" pitchFamily="50" charset="-128"/>
                <a:ea typeface="ＭＳ Ｐゴシック" panose="020B0600070205080204" pitchFamily="50" charset="-128"/>
              </a:rPr>
              <a:t>ご注意ください</a:t>
            </a:r>
            <a:r>
              <a:rPr kumimoji="1" lang="en-US" altLang="ja-JP" sz="1200" dirty="0">
                <a:latin typeface="ＭＳ Ｐゴシック" panose="020B0600070205080204" pitchFamily="50" charset="-128"/>
                <a:ea typeface="ＭＳ Ｐゴシック" panose="020B0600070205080204" pitchFamily="50" charset="-128"/>
              </a:rPr>
              <a:t>】</a:t>
            </a:r>
            <a:endParaRPr kumimoji="1" lang="ja-JP" altLang="en-US" sz="1200">
              <a:latin typeface="ＭＳ Ｐゴシック" panose="020B0600070205080204" pitchFamily="50" charset="-128"/>
              <a:ea typeface="ＭＳ Ｐゴシック" panose="020B0600070205080204" pitchFamily="50" charset="-128"/>
            </a:endParaRPr>
          </a:p>
        </p:txBody>
      </p:sp>
      <p:sp>
        <p:nvSpPr>
          <p:cNvPr id="14" name="テキスト ボックス 13">
            <a:extLst>
              <a:ext uri="{FF2B5EF4-FFF2-40B4-BE49-F238E27FC236}">
                <a16:creationId xmlns:a16="http://schemas.microsoft.com/office/drawing/2014/main" id="{65357A3D-61CF-B447-BAE3-FD4AC179CEC3}"/>
              </a:ext>
            </a:extLst>
          </p:cNvPr>
          <p:cNvSpPr txBox="1"/>
          <p:nvPr/>
        </p:nvSpPr>
        <p:spPr>
          <a:xfrm>
            <a:off x="515056" y="3977899"/>
            <a:ext cx="5867615" cy="323165"/>
          </a:xfrm>
          <a:prstGeom prst="rect">
            <a:avLst/>
          </a:prstGeom>
          <a:noFill/>
        </p:spPr>
        <p:txBody>
          <a:bodyPr wrap="square" rtlCol="0">
            <a:spAutoFit/>
          </a:bodyPr>
          <a:lstStyle/>
          <a:p>
            <a:r>
              <a:rPr kumimoji="1" lang="en-US" altLang="ja-JP" sz="1500" spc="-150" dirty="0">
                <a:latin typeface="ＭＳ Ｐゴシック" panose="020B0600070205080204" pitchFamily="50" charset="-128"/>
                <a:ea typeface="ＭＳ Ｐゴシック" panose="020B0600070205080204" pitchFamily="50" charset="-128"/>
              </a:rPr>
              <a:t>Ⅱ</a:t>
            </a:r>
            <a:r>
              <a:rPr kumimoji="1" lang="en-US" altLang="ja-JP" sz="1500" spc="-150" dirty="0" smtClean="0">
                <a:latin typeface="ＭＳ Ｐゴシック" panose="020B0600070205080204" pitchFamily="50" charset="-128"/>
                <a:ea typeface="ＭＳ Ｐゴシック" panose="020B0600070205080204" pitchFamily="50" charset="-128"/>
              </a:rPr>
              <a:t>. </a:t>
            </a:r>
            <a:r>
              <a:rPr kumimoji="1" lang="ja-JP" altLang="en-US" sz="1500" dirty="0" smtClean="0">
                <a:latin typeface="ＭＳ Ｐゴシック" panose="020B0600070205080204" pitchFamily="50" charset="-128"/>
                <a:ea typeface="ＭＳ Ｐゴシック" panose="020B0600070205080204" pitchFamily="50" charset="-128"/>
              </a:rPr>
              <a:t>上記</a:t>
            </a:r>
            <a:r>
              <a:rPr kumimoji="1" lang="ja-JP" altLang="en-US" sz="1500" dirty="0">
                <a:latin typeface="ＭＳ Ｐゴシック" panose="020B0600070205080204" pitchFamily="50" charset="-128"/>
                <a:ea typeface="ＭＳ Ｐゴシック" panose="020B0600070205080204" pitchFamily="50" charset="-128"/>
              </a:rPr>
              <a:t>以外の方</a:t>
            </a:r>
            <a:r>
              <a:rPr kumimoji="1" lang="ja-JP" altLang="en-US" sz="1200" spc="50" dirty="0">
                <a:latin typeface="ＭＳ Ｐゴシック" panose="020B0600070205080204" pitchFamily="50" charset="-128"/>
                <a:ea typeface="ＭＳ Ｐゴシック" panose="020B0600070205080204" pitchFamily="50" charset="-128"/>
              </a:rPr>
              <a:t>（例</a:t>
            </a:r>
            <a:r>
              <a:rPr kumimoji="1" lang="en-US" altLang="ja-JP" sz="1200" spc="50" dirty="0">
                <a:latin typeface="ＭＳ Ｐゴシック" panose="020B0600070205080204" pitchFamily="50" charset="-128"/>
                <a:ea typeface="ＭＳ Ｐゴシック" panose="020B0600070205080204" pitchFamily="50" charset="-128"/>
              </a:rPr>
              <a:t>.</a:t>
            </a:r>
            <a:r>
              <a:rPr kumimoji="1" lang="ja-JP" altLang="en-US" sz="1200" u="sng" spc="50" dirty="0">
                <a:latin typeface="ＭＳ Ｐゴシック" panose="020B0600070205080204" pitchFamily="50" charset="-128"/>
                <a:ea typeface="ＭＳ Ｐゴシック" panose="020B0600070205080204" pitchFamily="50" charset="-128"/>
              </a:rPr>
              <a:t>高校生のみ養育している</a:t>
            </a:r>
            <a:r>
              <a:rPr kumimoji="1" lang="ja-JP" altLang="en-US" sz="1200" spc="50" dirty="0">
                <a:latin typeface="ＭＳ Ｐゴシック" panose="020B0600070205080204" pitchFamily="50" charset="-128"/>
                <a:ea typeface="ＭＳ Ｐゴシック" panose="020B0600070205080204" pitchFamily="50" charset="-128"/>
              </a:rPr>
              <a:t>方、</a:t>
            </a:r>
            <a:r>
              <a:rPr kumimoji="1" lang="ja-JP" altLang="en-US" sz="1200" u="sng" spc="50" dirty="0">
                <a:latin typeface="ＭＳ Ｐゴシック" panose="020B0600070205080204" pitchFamily="50" charset="-128"/>
                <a:ea typeface="ＭＳ Ｐゴシック" panose="020B0600070205080204" pitchFamily="50" charset="-128"/>
              </a:rPr>
              <a:t>収入が急変</a:t>
            </a:r>
            <a:r>
              <a:rPr kumimoji="1" lang="ja-JP" altLang="en-US" sz="1200" spc="50" dirty="0">
                <a:latin typeface="ＭＳ Ｐゴシック" panose="020B0600070205080204" pitchFamily="50" charset="-128"/>
                <a:ea typeface="ＭＳ Ｐゴシック" panose="020B0600070205080204" pitchFamily="50" charset="-128"/>
              </a:rPr>
              <a:t>した方）</a:t>
            </a:r>
          </a:p>
        </p:txBody>
      </p:sp>
      <p:sp>
        <p:nvSpPr>
          <p:cNvPr id="15" name="テキスト ボックス 14">
            <a:extLst>
              <a:ext uri="{FF2B5EF4-FFF2-40B4-BE49-F238E27FC236}">
                <a16:creationId xmlns:a16="http://schemas.microsoft.com/office/drawing/2014/main" id="{26C5769A-2A0D-C84B-A9CC-2D26120F2E73}"/>
              </a:ext>
            </a:extLst>
          </p:cNvPr>
          <p:cNvSpPr txBox="1"/>
          <p:nvPr/>
        </p:nvSpPr>
        <p:spPr>
          <a:xfrm>
            <a:off x="571184" y="4275311"/>
            <a:ext cx="5883184" cy="461665"/>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a:t>
            </a:r>
            <a:r>
              <a:rPr kumimoji="1" lang="en-US" altLang="ja-JP" sz="1500" dirty="0">
                <a:latin typeface="ＭＳ Ｐゴシック" panose="020B0600070205080204" pitchFamily="50" charset="-128"/>
                <a:ea typeface="ＭＳ Ｐゴシック" panose="020B0600070205080204" pitchFamily="50" charset="-128"/>
              </a:rPr>
              <a:t> </a:t>
            </a:r>
            <a:r>
              <a:rPr kumimoji="1" lang="ja-JP" altLang="en-US" sz="1500" dirty="0">
                <a:latin typeface="ＭＳ Ｐゴシック" panose="020B0600070205080204" pitchFamily="50" charset="-128"/>
                <a:ea typeface="ＭＳ Ｐゴシック" panose="020B0600070205080204" pitchFamily="50" charset="-128"/>
              </a:rPr>
              <a:t>給付金を受け取るには</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2400" b="1" u="sng" dirty="0">
                <a:solidFill>
                  <a:srgbClr val="FF0000"/>
                </a:solidFill>
                <a:latin typeface="ＭＳ Ｐゴシック" panose="020B0600070205080204" pitchFamily="50" charset="-128"/>
                <a:ea typeface="ＭＳ Ｐゴシック" panose="020B0600070205080204" pitchFamily="50" charset="-128"/>
              </a:rPr>
              <a:t>申請が必要</a:t>
            </a:r>
            <a:r>
              <a:rPr kumimoji="1" lang="ja-JP" altLang="en-US" sz="1500" dirty="0">
                <a:latin typeface="ＭＳ Ｐゴシック" panose="020B0600070205080204" pitchFamily="50" charset="-128"/>
                <a:ea typeface="ＭＳ Ｐゴシック" panose="020B0600070205080204" pitchFamily="50" charset="-128"/>
              </a:rPr>
              <a:t>です。</a:t>
            </a:r>
          </a:p>
        </p:txBody>
      </p:sp>
      <p:sp>
        <p:nvSpPr>
          <p:cNvPr id="21" name="テキスト ボックス 20">
            <a:extLst>
              <a:ext uri="{FF2B5EF4-FFF2-40B4-BE49-F238E27FC236}">
                <a16:creationId xmlns:a16="http://schemas.microsoft.com/office/drawing/2014/main" id="{381E6BC8-828D-BE46-8946-7F89C9B005D8}"/>
              </a:ext>
            </a:extLst>
          </p:cNvPr>
          <p:cNvSpPr txBox="1"/>
          <p:nvPr/>
        </p:nvSpPr>
        <p:spPr>
          <a:xfrm>
            <a:off x="2034367" y="6844906"/>
            <a:ext cx="2775536" cy="461665"/>
          </a:xfrm>
          <a:prstGeom prst="rect">
            <a:avLst/>
          </a:prstGeom>
          <a:noFill/>
        </p:spPr>
        <p:txBody>
          <a:bodyPr wrap="square" rtlCol="0">
            <a:spAutoFit/>
          </a:bodyPr>
          <a:lstStyle/>
          <a:p>
            <a:pPr algn="dist"/>
            <a:r>
              <a:rPr lang="ja-JP" altLang="en-US" sz="1200" dirty="0" smtClean="0">
                <a:latin typeface="ＭＳ Ｐゴシック" panose="020B0600070205080204" pitchFamily="50" charset="-128"/>
                <a:ea typeface="ＭＳ Ｐゴシック" panose="020B0600070205080204" pitchFamily="50" charset="-128"/>
              </a:rPr>
              <a:t>吉富町役場子育て健康課</a:t>
            </a:r>
            <a:r>
              <a:rPr kumimoji="1" lang="ja-JP" altLang="en-US" sz="1200" dirty="0" smtClean="0">
                <a:latin typeface="ＭＳ Ｐゴシック" panose="020B0600070205080204" pitchFamily="50" charset="-128"/>
                <a:ea typeface="ＭＳ Ｐゴシック" panose="020B0600070205080204" pitchFamily="50" charset="-128"/>
              </a:rPr>
              <a:t>の</a:t>
            </a:r>
            <a:r>
              <a:rPr kumimoji="1" lang="ja-JP" altLang="en-US" sz="1200" dirty="0">
                <a:latin typeface="ＭＳ Ｐゴシック" panose="020B0600070205080204" pitchFamily="50" charset="-128"/>
                <a:ea typeface="ＭＳ Ｐゴシック" panose="020B0600070205080204" pitchFamily="50" charset="-128"/>
              </a:rPr>
              <a:t>窓口に直接</a:t>
            </a:r>
          </a:p>
          <a:p>
            <a:pPr algn="dist"/>
            <a:r>
              <a:rPr kumimoji="1" lang="ja-JP" altLang="en-US" sz="1200" dirty="0">
                <a:latin typeface="ＭＳ Ｐゴシック" panose="020B0600070205080204" pitchFamily="50" charset="-128"/>
                <a:ea typeface="ＭＳ Ｐゴシック" panose="020B0600070205080204" pitchFamily="50" charset="-128"/>
              </a:rPr>
              <a:t>または郵送でご提出ください。</a:t>
            </a:r>
          </a:p>
        </p:txBody>
      </p:sp>
      <p:sp>
        <p:nvSpPr>
          <p:cNvPr id="22" name="テキスト ボックス 21">
            <a:extLst>
              <a:ext uri="{FF2B5EF4-FFF2-40B4-BE49-F238E27FC236}">
                <a16:creationId xmlns:a16="http://schemas.microsoft.com/office/drawing/2014/main" id="{A3680065-FCA3-1248-B578-1B91D7B44AC3}"/>
              </a:ext>
            </a:extLst>
          </p:cNvPr>
          <p:cNvSpPr txBox="1"/>
          <p:nvPr/>
        </p:nvSpPr>
        <p:spPr>
          <a:xfrm>
            <a:off x="2455531" y="6279576"/>
            <a:ext cx="1808484" cy="276999"/>
          </a:xfrm>
          <a:prstGeom prst="rect">
            <a:avLst/>
          </a:prstGeom>
          <a:noFill/>
        </p:spPr>
        <p:txBody>
          <a:bodyPr wrap="square" rtlCol="0">
            <a:spAutoFit/>
          </a:bodyPr>
          <a:lstStyle/>
          <a:p>
            <a:pPr algn="dist"/>
            <a:r>
              <a:rPr kumimoji="1" lang="ja-JP" altLang="en-US" sz="1200">
                <a:latin typeface="ＭＳ Ｐゴシック" panose="020B0600070205080204" pitchFamily="50" charset="-128"/>
                <a:ea typeface="ＭＳ Ｐゴシック" panose="020B0600070205080204" pitchFamily="50" charset="-128"/>
              </a:rPr>
              <a:t>①給付金の申請手続き</a:t>
            </a:r>
          </a:p>
        </p:txBody>
      </p:sp>
      <p:sp>
        <p:nvSpPr>
          <p:cNvPr id="23" name="テキスト ボックス 22">
            <a:extLst>
              <a:ext uri="{FF2B5EF4-FFF2-40B4-BE49-F238E27FC236}">
                <a16:creationId xmlns:a16="http://schemas.microsoft.com/office/drawing/2014/main" id="{342EFFCE-09FF-634B-9011-1D5FAAC399C0}"/>
              </a:ext>
            </a:extLst>
          </p:cNvPr>
          <p:cNvSpPr txBox="1"/>
          <p:nvPr/>
        </p:nvSpPr>
        <p:spPr>
          <a:xfrm>
            <a:off x="2579731" y="7421245"/>
            <a:ext cx="1665743" cy="276999"/>
          </a:xfrm>
          <a:prstGeom prst="rect">
            <a:avLst/>
          </a:prstGeom>
          <a:noFill/>
        </p:spPr>
        <p:txBody>
          <a:bodyPr wrap="square" rtlCol="0">
            <a:spAutoFit/>
          </a:bodyPr>
          <a:lstStyle/>
          <a:p>
            <a:pPr algn="dist"/>
            <a:r>
              <a:rPr kumimoji="1" lang="ja-JP" altLang="en-US" sz="1200">
                <a:latin typeface="ＭＳ Ｐゴシック" panose="020B0600070205080204" pitchFamily="50" charset="-128"/>
                <a:ea typeface="ＭＳ Ｐゴシック" panose="020B0600070205080204" pitchFamily="50" charset="-128"/>
              </a:rPr>
              <a:t>②指定口座へ振込み</a:t>
            </a:r>
          </a:p>
        </p:txBody>
      </p:sp>
      <p:sp>
        <p:nvSpPr>
          <p:cNvPr id="24" name="テキスト ボックス 23">
            <a:extLst>
              <a:ext uri="{FF2B5EF4-FFF2-40B4-BE49-F238E27FC236}">
                <a16:creationId xmlns:a16="http://schemas.microsoft.com/office/drawing/2014/main" id="{207BACAB-EA4C-9842-8CE8-0DFED1B73F6A}"/>
              </a:ext>
            </a:extLst>
          </p:cNvPr>
          <p:cNvSpPr txBox="1"/>
          <p:nvPr/>
        </p:nvSpPr>
        <p:spPr>
          <a:xfrm>
            <a:off x="453721" y="6789714"/>
            <a:ext cx="906985" cy="461665"/>
          </a:xfrm>
          <a:prstGeom prst="rect">
            <a:avLst/>
          </a:prstGeom>
          <a:noFill/>
        </p:spPr>
        <p:txBody>
          <a:bodyPr wrap="square" rtlCol="0">
            <a:spAutoFit/>
          </a:bodyPr>
          <a:lstStyle/>
          <a:p>
            <a:pPr algn="ctr"/>
            <a:r>
              <a:rPr kumimoji="1" lang="ja-JP" altLang="en-US" sz="1200" spc="50">
                <a:latin typeface="ＭＳ Ｐゴシック" panose="020B0600070205080204" pitchFamily="50" charset="-128"/>
                <a:ea typeface="ＭＳ Ｐゴシック" panose="020B0600070205080204" pitchFamily="50" charset="-128"/>
              </a:rPr>
              <a:t>給付金</a:t>
            </a:r>
            <a:endParaRPr kumimoji="1" lang="en-US" altLang="ja-JP" sz="1200" spc="50" dirty="0">
              <a:latin typeface="ＭＳ Ｐゴシック" panose="020B0600070205080204" pitchFamily="50" charset="-128"/>
              <a:ea typeface="ＭＳ Ｐゴシック" panose="020B0600070205080204" pitchFamily="50" charset="-128"/>
            </a:endParaRPr>
          </a:p>
          <a:p>
            <a:pPr algn="ctr"/>
            <a:r>
              <a:rPr kumimoji="1" lang="ja-JP" altLang="en-US" sz="1200" spc="50">
                <a:latin typeface="ＭＳ Ｐゴシック" panose="020B0600070205080204" pitchFamily="50" charset="-128"/>
                <a:ea typeface="ＭＳ Ｐゴシック" panose="020B0600070205080204" pitchFamily="50" charset="-128"/>
              </a:rPr>
              <a:t>対象の方</a:t>
            </a:r>
          </a:p>
        </p:txBody>
      </p:sp>
      <p:sp>
        <p:nvSpPr>
          <p:cNvPr id="25" name="テキスト ボックス 24">
            <a:extLst>
              <a:ext uri="{FF2B5EF4-FFF2-40B4-BE49-F238E27FC236}">
                <a16:creationId xmlns:a16="http://schemas.microsoft.com/office/drawing/2014/main" id="{2C28EE1E-4876-C04D-8F1B-4A0B784BC2CA}"/>
              </a:ext>
            </a:extLst>
          </p:cNvPr>
          <p:cNvSpPr txBox="1"/>
          <p:nvPr/>
        </p:nvSpPr>
        <p:spPr>
          <a:xfrm>
            <a:off x="5505244" y="6798739"/>
            <a:ext cx="970803" cy="276999"/>
          </a:xfrm>
          <a:prstGeom prst="rect">
            <a:avLst/>
          </a:prstGeom>
          <a:noFill/>
        </p:spPr>
        <p:txBody>
          <a:bodyPr wrap="square" rtlCol="0">
            <a:spAutoFit/>
          </a:bodyPr>
          <a:lstStyle/>
          <a:p>
            <a:pPr algn="ctr"/>
            <a:r>
              <a:rPr kumimoji="1" lang="ja-JP" altLang="en-US" sz="1200" spc="-50" dirty="0" smtClean="0">
                <a:latin typeface="ＭＳ Ｐゴシック" panose="020B0600070205080204" pitchFamily="50" charset="-128"/>
                <a:ea typeface="ＭＳ Ｐゴシック" panose="020B0600070205080204" pitchFamily="50" charset="-128"/>
              </a:rPr>
              <a:t>吉富町</a:t>
            </a:r>
            <a:endParaRPr kumimoji="1" lang="en-US" altLang="ja-JP" sz="1200" spc="-50" dirty="0">
              <a:latin typeface="ＭＳ Ｐゴシック" panose="020B0600070205080204" pitchFamily="50" charset="-128"/>
              <a:ea typeface="ＭＳ Ｐゴシック" panose="020B0600070205080204" pitchFamily="50" charset="-128"/>
            </a:endParaRPr>
          </a:p>
        </p:txBody>
      </p:sp>
      <p:sp>
        <p:nvSpPr>
          <p:cNvPr id="27" name="テキスト ボックス 26">
            <a:extLst>
              <a:ext uri="{FF2B5EF4-FFF2-40B4-BE49-F238E27FC236}">
                <a16:creationId xmlns:a16="http://schemas.microsoft.com/office/drawing/2014/main" id="{A65AB490-BAFF-E045-B133-A9E985423B8E}"/>
              </a:ext>
            </a:extLst>
          </p:cNvPr>
          <p:cNvSpPr txBox="1"/>
          <p:nvPr/>
        </p:nvSpPr>
        <p:spPr>
          <a:xfrm>
            <a:off x="482952" y="8674631"/>
            <a:ext cx="5901503" cy="697627"/>
          </a:xfrm>
          <a:prstGeom prst="rect">
            <a:avLst/>
          </a:prstGeom>
          <a:noFill/>
        </p:spPr>
        <p:txBody>
          <a:bodyPr wrap="square" rtlCol="0">
            <a:spAutoFit/>
          </a:bodyPr>
          <a:lstStyle/>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ご自宅や職場などに都道府県・市区町村や厚生労働省（の職員）などをかたった</a:t>
            </a:r>
            <a:endParaRPr kumimoji="1" lang="en-US" altLang="ja-JP" sz="1200" spc="50" dirty="0">
              <a:latin typeface="ＭＳ Ｐゴシック" panose="020B0600070205080204" pitchFamily="50" charset="-128"/>
              <a:ea typeface="ＭＳ Ｐゴシック" panose="020B0600070205080204" pitchFamily="50" charset="-128"/>
            </a:endParaRPr>
          </a:p>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不審な電話や郵便があった場合は、お住まいの市区町村や最寄りの警察署、また</a:t>
            </a:r>
            <a:endParaRPr kumimoji="1" lang="en-US" altLang="ja-JP" sz="1200" spc="50" dirty="0">
              <a:latin typeface="ＭＳ Ｐゴシック" panose="020B0600070205080204" pitchFamily="50" charset="-128"/>
              <a:ea typeface="ＭＳ Ｐゴシック" panose="020B0600070205080204" pitchFamily="50" charset="-128"/>
            </a:endParaRPr>
          </a:p>
          <a:p>
            <a:pPr>
              <a:spcBef>
                <a:spcPts val="100"/>
              </a:spcBef>
              <a:spcAft>
                <a:spcPts val="100"/>
              </a:spcAft>
            </a:pPr>
            <a:r>
              <a:rPr kumimoji="1" lang="ja-JP" altLang="en-US" sz="1200" spc="50" dirty="0">
                <a:latin typeface="ＭＳ Ｐゴシック" panose="020B0600070205080204" pitchFamily="50" charset="-128"/>
                <a:ea typeface="ＭＳ Ｐゴシック" panose="020B0600070205080204" pitchFamily="50" charset="-128"/>
              </a:rPr>
              <a:t>は警察相談専用電話</a:t>
            </a:r>
            <a:r>
              <a:rPr kumimoji="1" lang="en-US" altLang="ja-JP" sz="1200" spc="50" dirty="0">
                <a:latin typeface="ＭＳ Ｐゴシック" panose="020B0600070205080204" pitchFamily="50" charset="-128"/>
                <a:ea typeface="ＭＳ Ｐゴシック" panose="020B0600070205080204" pitchFamily="50" charset="-128"/>
              </a:rPr>
              <a:t>(#9110)</a:t>
            </a:r>
            <a:r>
              <a:rPr kumimoji="1" lang="ja-JP" altLang="en-US" sz="1200" spc="50" dirty="0">
                <a:latin typeface="ＭＳ Ｐゴシック" panose="020B0600070205080204" pitchFamily="50" charset="-128"/>
                <a:ea typeface="ＭＳ Ｐゴシック" panose="020B0600070205080204" pitchFamily="50" charset="-128"/>
              </a:rPr>
              <a:t>にご連絡ください。</a:t>
            </a:r>
          </a:p>
        </p:txBody>
      </p:sp>
      <p:sp>
        <p:nvSpPr>
          <p:cNvPr id="28" name="テキスト ボックス 27">
            <a:extLst>
              <a:ext uri="{FF2B5EF4-FFF2-40B4-BE49-F238E27FC236}">
                <a16:creationId xmlns:a16="http://schemas.microsoft.com/office/drawing/2014/main" id="{419A48BD-1435-CA43-A9FB-1CA92CBB02DC}"/>
              </a:ext>
            </a:extLst>
          </p:cNvPr>
          <p:cNvSpPr txBox="1"/>
          <p:nvPr/>
        </p:nvSpPr>
        <p:spPr>
          <a:xfrm>
            <a:off x="1152661" y="8079496"/>
            <a:ext cx="5230011" cy="566822"/>
          </a:xfrm>
          <a:prstGeom prst="rect">
            <a:avLst/>
          </a:prstGeom>
          <a:noFill/>
        </p:spPr>
        <p:txBody>
          <a:bodyPr wrap="square" rtlCol="0">
            <a:spAutoFit/>
          </a:bodyPr>
          <a:lstStyle/>
          <a:p>
            <a:pPr>
              <a:spcBef>
                <a:spcPts val="200"/>
              </a:spcBef>
              <a:spcAft>
                <a:spcPts val="200"/>
              </a:spcAft>
            </a:pPr>
            <a:r>
              <a:rPr kumimoji="1" lang="ja-JP" altLang="en-US" sz="1200" spc="100" dirty="0">
                <a:latin typeface="ＭＳ Ｐゴシック" panose="020B0600070205080204" pitchFamily="50" charset="-128"/>
                <a:ea typeface="ＭＳ Ｐゴシック" panose="020B0600070205080204" pitchFamily="50" charset="-128"/>
              </a:rPr>
              <a:t>「子育て世帯生活支援特別給付金</a:t>
            </a:r>
            <a:r>
              <a:rPr kumimoji="1" lang="en-US" altLang="ja-JP" sz="1200" spc="100" dirty="0">
                <a:latin typeface="ＭＳ Ｐゴシック" panose="020B0600070205080204" pitchFamily="50" charset="-128"/>
                <a:ea typeface="ＭＳ Ｐゴシック" panose="020B0600070205080204" pitchFamily="50" charset="-128"/>
              </a:rPr>
              <a:t>｣</a:t>
            </a:r>
            <a:r>
              <a:rPr kumimoji="1" lang="ja-JP" altLang="en-US" sz="1200" spc="100" dirty="0">
                <a:latin typeface="ＭＳ Ｐゴシック" panose="020B0600070205080204" pitchFamily="50" charset="-128"/>
                <a:ea typeface="ＭＳ Ｐゴシック" panose="020B0600070205080204" pitchFamily="50" charset="-128"/>
              </a:rPr>
              <a:t>の</a:t>
            </a:r>
            <a:endParaRPr kumimoji="1" lang="en-US" altLang="ja-JP" sz="1200" spc="100" dirty="0">
              <a:latin typeface="ＭＳ Ｐゴシック" panose="020B0600070205080204" pitchFamily="50" charset="-128"/>
              <a:ea typeface="ＭＳ Ｐゴシック" panose="020B0600070205080204" pitchFamily="50" charset="-128"/>
            </a:endParaRPr>
          </a:p>
          <a:p>
            <a:pPr algn="dist">
              <a:spcBef>
                <a:spcPts val="200"/>
              </a:spcBef>
              <a:spcAft>
                <a:spcPts val="200"/>
              </a:spcAft>
            </a:pPr>
            <a:r>
              <a:rPr kumimoji="1" lang="ja-JP" altLang="en-US" sz="1550" b="1" dirty="0">
                <a:solidFill>
                  <a:srgbClr val="FF0000"/>
                </a:solidFill>
                <a:latin typeface="ＭＳ Ｐゴシック" panose="020B0600070205080204" pitchFamily="50" charset="-128"/>
                <a:ea typeface="ＭＳ Ｐゴシック" panose="020B0600070205080204" pitchFamily="50" charset="-128"/>
              </a:rPr>
              <a:t>“振り込め詐欺</a:t>
            </a:r>
            <a:r>
              <a:rPr kumimoji="1" lang="ja-JP" altLang="en-US" sz="1550" b="1" spc="-15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550" b="1" spc="-300" dirty="0">
                <a:solidFill>
                  <a:srgbClr val="FF0000"/>
                </a:solidFill>
                <a:latin typeface="ＭＳ Ｐゴシック" panose="020B0600070205080204" pitchFamily="50" charset="-128"/>
                <a:ea typeface="ＭＳ Ｐゴシック" panose="020B0600070205080204" pitchFamily="50" charset="-128"/>
              </a:rPr>
              <a:t>や</a:t>
            </a:r>
            <a:r>
              <a:rPr kumimoji="1" lang="ja-JP" altLang="en-US" sz="1550" b="1" spc="-15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550" b="1" dirty="0">
                <a:solidFill>
                  <a:srgbClr val="FF0000"/>
                </a:solidFill>
                <a:latin typeface="ＭＳ Ｐゴシック" panose="020B0600070205080204" pitchFamily="50" charset="-128"/>
                <a:ea typeface="ＭＳ Ｐゴシック" panose="020B0600070205080204" pitchFamily="50" charset="-128"/>
              </a:rPr>
              <a:t>個人情報の詐取</a:t>
            </a:r>
            <a:r>
              <a:rPr kumimoji="1" lang="ja-JP" altLang="en-US" sz="1550" b="1" spc="-300" dirty="0">
                <a:solidFill>
                  <a:srgbClr val="FF0000"/>
                </a:solidFill>
                <a:latin typeface="ＭＳ Ｐゴシック" panose="020B0600070205080204" pitchFamily="50" charset="-128"/>
                <a:ea typeface="ＭＳ Ｐゴシック" panose="020B0600070205080204" pitchFamily="50" charset="-128"/>
              </a:rPr>
              <a:t>”</a:t>
            </a:r>
            <a:r>
              <a:rPr kumimoji="1" lang="ja-JP" altLang="en-US" sz="1200" dirty="0">
                <a:latin typeface="ＭＳ Ｐゴシック" panose="020B0600070205080204" pitchFamily="50" charset="-128"/>
                <a:ea typeface="ＭＳ Ｐゴシック" panose="020B0600070205080204" pitchFamily="50" charset="-128"/>
              </a:rPr>
              <a:t>にご注意ください。</a:t>
            </a:r>
          </a:p>
        </p:txBody>
      </p:sp>
      <p:sp>
        <p:nvSpPr>
          <p:cNvPr id="68" name="テキスト ボックス 67">
            <a:extLst>
              <a:ext uri="{FF2B5EF4-FFF2-40B4-BE49-F238E27FC236}">
                <a16:creationId xmlns:a16="http://schemas.microsoft.com/office/drawing/2014/main" id="{35E46EF6-3E8D-4940-A51C-52142743EC85}"/>
              </a:ext>
            </a:extLst>
          </p:cNvPr>
          <p:cNvSpPr txBox="1"/>
          <p:nvPr/>
        </p:nvSpPr>
        <p:spPr>
          <a:xfrm>
            <a:off x="571184" y="5529064"/>
            <a:ext cx="5883184" cy="566822"/>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給付金の支給要件に該当する方に対して</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1500" dirty="0">
                <a:latin typeface="ＭＳ Ｐゴシック" panose="020B0600070205080204" pitchFamily="50" charset="-128"/>
                <a:ea typeface="ＭＳ Ｐゴシック" panose="020B0600070205080204" pitchFamily="50" charset="-128"/>
              </a:rPr>
              <a:t>申請内容を確認して</a:t>
            </a:r>
            <a:endParaRPr kumimoji="1" lang="en-US" altLang="ja-JP" sz="1500" dirty="0">
              <a:latin typeface="ＭＳ Ｐゴシック" panose="020B0600070205080204" pitchFamily="50" charset="-128"/>
              <a:ea typeface="ＭＳ Ｐゴシック" panose="020B0600070205080204" pitchFamily="50" charset="-128"/>
            </a:endParaRPr>
          </a:p>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指定口座</a:t>
            </a:r>
            <a:r>
              <a:rPr kumimoji="1" lang="ja-JP" altLang="en-US" sz="1500" dirty="0" smtClean="0">
                <a:latin typeface="ＭＳ Ｐゴシック" panose="020B0600070205080204" pitchFamily="50" charset="-128"/>
                <a:ea typeface="ＭＳ Ｐゴシック" panose="020B0600070205080204" pitchFamily="50" charset="-128"/>
              </a:rPr>
              <a:t>に振り込みます</a:t>
            </a:r>
            <a:r>
              <a:rPr kumimoji="1" lang="ja-JP" altLang="en-US" sz="1500" dirty="0">
                <a:latin typeface="ＭＳ Ｐゴシック" panose="020B0600070205080204" pitchFamily="50" charset="-128"/>
                <a:ea typeface="ＭＳ Ｐゴシック" panose="020B0600070205080204" pitchFamily="50" charset="-128"/>
              </a:rPr>
              <a:t>。</a:t>
            </a:r>
            <a:endParaRPr kumimoji="1" lang="en-US" altLang="ja-JP" sz="1500" dirty="0">
              <a:latin typeface="ＭＳ Ｐゴシック" panose="020B0600070205080204" pitchFamily="50" charset="-128"/>
              <a:ea typeface="ＭＳ Ｐゴシック" panose="020B0600070205080204" pitchFamily="50" charset="-128"/>
            </a:endParaRPr>
          </a:p>
        </p:txBody>
      </p:sp>
      <p:sp>
        <p:nvSpPr>
          <p:cNvPr id="69" name="テキスト ボックス 68">
            <a:extLst>
              <a:ext uri="{FF2B5EF4-FFF2-40B4-BE49-F238E27FC236}">
                <a16:creationId xmlns:a16="http://schemas.microsoft.com/office/drawing/2014/main" id="{626C9A90-D7F9-5240-88BC-DD0B26156817}"/>
              </a:ext>
            </a:extLst>
          </p:cNvPr>
          <p:cNvSpPr txBox="1"/>
          <p:nvPr/>
        </p:nvSpPr>
        <p:spPr>
          <a:xfrm>
            <a:off x="571184" y="4736976"/>
            <a:ext cx="5883184" cy="841256"/>
          </a:xfrm>
          <a:prstGeom prst="rect">
            <a:avLst/>
          </a:prstGeom>
          <a:noFill/>
        </p:spPr>
        <p:txBody>
          <a:bodyPr wrap="square" rtlCol="0">
            <a:spAutoFit/>
          </a:bodyPr>
          <a:lstStyle/>
          <a:p>
            <a:pPr>
              <a:spcBef>
                <a:spcPts val="100"/>
              </a:spcBef>
            </a:pPr>
            <a:r>
              <a:rPr kumimoji="1" lang="ja-JP" altLang="en-US" sz="1500" dirty="0">
                <a:latin typeface="ＭＳ Ｐゴシック" panose="020B0600070205080204" pitchFamily="50" charset="-128"/>
                <a:ea typeface="ＭＳ Ｐゴシック" panose="020B0600070205080204" pitchFamily="50" charset="-128"/>
              </a:rPr>
              <a:t>▶ 申請書に振込先口座などを記入して</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1500" dirty="0">
                <a:latin typeface="ＭＳ Ｐゴシック" panose="020B0600070205080204" pitchFamily="50" charset="-128"/>
                <a:ea typeface="ＭＳ Ｐゴシック" panose="020B0600070205080204" pitchFamily="50" charset="-128"/>
              </a:rPr>
              <a:t>必要書類ととも</a:t>
            </a:r>
            <a:r>
              <a:rPr kumimoji="1" lang="ja-JP" altLang="en-US" sz="1500" dirty="0" smtClean="0">
                <a:latin typeface="ＭＳ Ｐゴシック" panose="020B0600070205080204" pitchFamily="50" charset="-128"/>
                <a:ea typeface="ＭＳ Ｐゴシック" panose="020B0600070205080204" pitchFamily="50" charset="-128"/>
              </a:rPr>
              <a:t>に</a:t>
            </a:r>
            <a:endParaRPr kumimoji="1" lang="en-US" altLang="ja-JP" sz="1500" dirty="0" smtClean="0">
              <a:latin typeface="ＭＳ Ｐゴシック" panose="020B0600070205080204" pitchFamily="50" charset="-128"/>
              <a:ea typeface="ＭＳ Ｐゴシック" panose="020B0600070205080204" pitchFamily="50" charset="-128"/>
            </a:endParaRPr>
          </a:p>
          <a:p>
            <a:pPr>
              <a:spcBef>
                <a:spcPts val="100"/>
              </a:spcBef>
            </a:pPr>
            <a:r>
              <a:rPr lang="ja-JP" altLang="en-US" sz="1500" dirty="0">
                <a:latin typeface="ＭＳ Ｐゴシック" panose="020B0600070205080204" pitchFamily="50" charset="-128"/>
                <a:ea typeface="ＭＳ Ｐゴシック" panose="020B0600070205080204" pitchFamily="50" charset="-128"/>
              </a:rPr>
              <a:t>　</a:t>
            </a:r>
            <a:r>
              <a:rPr lang="ja-JP" altLang="en-US" sz="1500" dirty="0" smtClean="0">
                <a:latin typeface="ＭＳ Ｐゴシック" panose="020B0600070205080204" pitchFamily="50" charset="-128"/>
                <a:ea typeface="ＭＳ Ｐゴシック" panose="020B0600070205080204" pitchFamily="50" charset="-128"/>
              </a:rPr>
              <a:t>吉富町役場子育て健康課</a:t>
            </a:r>
            <a:r>
              <a:rPr kumimoji="1" lang="ja-JP" altLang="en-US" sz="1500" dirty="0" smtClean="0">
                <a:latin typeface="ＭＳ Ｐゴシック" panose="020B0600070205080204" pitchFamily="50" charset="-128"/>
                <a:ea typeface="ＭＳ Ｐゴシック" panose="020B0600070205080204" pitchFamily="50" charset="-128"/>
              </a:rPr>
              <a:t>の</a:t>
            </a:r>
            <a:r>
              <a:rPr kumimoji="1" lang="ja-JP" altLang="en-US" sz="1700" b="1" dirty="0">
                <a:latin typeface="ＭＳ Ｐゴシック" panose="020B0600070205080204" pitchFamily="50" charset="-128"/>
                <a:ea typeface="ＭＳ Ｐゴシック" panose="020B0600070205080204" pitchFamily="50" charset="-128"/>
              </a:rPr>
              <a:t>窓口に直接</a:t>
            </a:r>
            <a:r>
              <a:rPr kumimoji="1" lang="en-US" altLang="ja-JP" sz="1500" dirty="0">
                <a:latin typeface="ＭＳ Ｐゴシック" panose="020B0600070205080204" pitchFamily="50" charset="-128"/>
                <a:ea typeface="ＭＳ Ｐゴシック" panose="020B0600070205080204" pitchFamily="50" charset="-128"/>
              </a:rPr>
              <a:t>､</a:t>
            </a:r>
            <a:r>
              <a:rPr kumimoji="1" lang="ja-JP" altLang="en-US" sz="1500" dirty="0">
                <a:latin typeface="ＭＳ Ｐゴシック" panose="020B0600070205080204" pitchFamily="50" charset="-128"/>
                <a:ea typeface="ＭＳ Ｐゴシック" panose="020B0600070205080204" pitchFamily="50" charset="-128"/>
              </a:rPr>
              <a:t>または</a:t>
            </a:r>
            <a:r>
              <a:rPr kumimoji="1" lang="ja-JP" altLang="en-US" sz="1700" b="1" dirty="0">
                <a:latin typeface="ＭＳ Ｐゴシック" panose="020B0600070205080204" pitchFamily="50" charset="-128"/>
                <a:ea typeface="ＭＳ Ｐゴシック" panose="020B0600070205080204" pitchFamily="50" charset="-128"/>
              </a:rPr>
              <a:t>郵送</a:t>
            </a:r>
            <a:r>
              <a:rPr kumimoji="1" lang="ja-JP" altLang="en-US" sz="1500" dirty="0">
                <a:latin typeface="ＭＳ Ｐゴシック" panose="020B0600070205080204" pitchFamily="50" charset="-128"/>
                <a:ea typeface="ＭＳ Ｐゴシック" panose="020B0600070205080204" pitchFamily="50" charset="-128"/>
              </a:rPr>
              <a:t>でご提出</a:t>
            </a:r>
            <a:r>
              <a:rPr kumimoji="1" lang="ja-JP" altLang="en-US" sz="1500" dirty="0" err="1" smtClean="0">
                <a:latin typeface="ＭＳ Ｐゴシック" panose="020B0600070205080204" pitchFamily="50" charset="-128"/>
                <a:ea typeface="ＭＳ Ｐゴシック" panose="020B0600070205080204" pitchFamily="50" charset="-128"/>
              </a:rPr>
              <a:t>く</a:t>
            </a:r>
            <a:r>
              <a:rPr kumimoji="1" lang="ja-JP" altLang="en-US" sz="1500" dirty="0" smtClean="0">
                <a:latin typeface="ＭＳ Ｐゴシック" panose="020B0600070205080204" pitchFamily="50" charset="-128"/>
                <a:ea typeface="ＭＳ Ｐゴシック" panose="020B0600070205080204" pitchFamily="50" charset="-128"/>
              </a:rPr>
              <a:t>　</a:t>
            </a:r>
            <a:endParaRPr kumimoji="1" lang="en-US" altLang="ja-JP" sz="1500" dirty="0" smtClean="0">
              <a:latin typeface="ＭＳ Ｐゴシック" panose="020B0600070205080204" pitchFamily="50" charset="-128"/>
              <a:ea typeface="ＭＳ Ｐゴシック" panose="020B0600070205080204" pitchFamily="50" charset="-128"/>
            </a:endParaRPr>
          </a:p>
          <a:p>
            <a:pPr>
              <a:spcBef>
                <a:spcPts val="100"/>
              </a:spcBef>
            </a:pPr>
            <a:r>
              <a:rPr lang="ja-JP" altLang="en-US" sz="1500" dirty="0">
                <a:latin typeface="ＭＳ Ｐゴシック" panose="020B0600070205080204" pitchFamily="50" charset="-128"/>
                <a:ea typeface="ＭＳ Ｐゴシック" panose="020B0600070205080204" pitchFamily="50" charset="-128"/>
              </a:rPr>
              <a:t>　</a:t>
            </a:r>
            <a:r>
              <a:rPr kumimoji="1" lang="ja-JP" altLang="en-US" sz="1500" dirty="0" smtClean="0">
                <a:latin typeface="ＭＳ Ｐゴシック" panose="020B0600070205080204" pitchFamily="50" charset="-128"/>
                <a:ea typeface="ＭＳ Ｐゴシック" panose="020B0600070205080204" pitchFamily="50" charset="-128"/>
              </a:rPr>
              <a:t>ださい</a:t>
            </a:r>
            <a:r>
              <a:rPr kumimoji="1" lang="ja-JP" altLang="en-US" sz="1500" dirty="0">
                <a:latin typeface="ＭＳ Ｐゴシック" panose="020B0600070205080204" pitchFamily="50" charset="-128"/>
                <a:ea typeface="ＭＳ Ｐゴシック" panose="020B0600070205080204" pitchFamily="50" charset="-128"/>
              </a:rPr>
              <a:t>。</a:t>
            </a:r>
          </a:p>
        </p:txBody>
      </p:sp>
      <p:sp>
        <p:nvSpPr>
          <p:cNvPr id="70" name="テキスト ボックス 69">
            <a:extLst>
              <a:ext uri="{FF2B5EF4-FFF2-40B4-BE49-F238E27FC236}">
                <a16:creationId xmlns:a16="http://schemas.microsoft.com/office/drawing/2014/main" id="{46044AFE-BCD9-024D-BCA4-F445D31BA7B4}"/>
              </a:ext>
            </a:extLst>
          </p:cNvPr>
          <p:cNvSpPr txBox="1"/>
          <p:nvPr/>
        </p:nvSpPr>
        <p:spPr>
          <a:xfrm>
            <a:off x="562866" y="1860222"/>
            <a:ext cx="5819805" cy="559127"/>
          </a:xfrm>
          <a:prstGeom prst="rect">
            <a:avLst/>
          </a:prstGeom>
          <a:noFill/>
        </p:spPr>
        <p:txBody>
          <a:bodyPr wrap="square" rtlCol="0">
            <a:spAutoFit/>
          </a:bodyPr>
          <a:lstStyle/>
          <a:p>
            <a:pPr>
              <a:spcBef>
                <a:spcPts val="50"/>
              </a:spcBef>
            </a:pPr>
            <a:r>
              <a:rPr kumimoji="1" lang="ja-JP" altLang="en-US" sz="1500" dirty="0">
                <a:latin typeface="ＭＳ Ｐゴシック" panose="020B0600070205080204" pitchFamily="50" charset="-128"/>
                <a:ea typeface="ＭＳ Ｐゴシック" panose="020B0600070205080204" pitchFamily="50" charset="-128"/>
              </a:rPr>
              <a:t>▶</a:t>
            </a:r>
            <a:r>
              <a:rPr kumimoji="1" lang="en-US" altLang="ja-JP" sz="1500" dirty="0">
                <a:latin typeface="ＭＳ Ｐゴシック" panose="020B0600070205080204" pitchFamily="50" charset="-128"/>
                <a:ea typeface="ＭＳ Ｐゴシック" panose="020B0600070205080204" pitchFamily="50" charset="-128"/>
              </a:rPr>
              <a:t> </a:t>
            </a:r>
            <a:r>
              <a:rPr kumimoji="1" lang="ja-JP" altLang="en-US" sz="1450" spc="50" dirty="0" smtClean="0">
                <a:latin typeface="ＭＳ Ｐゴシック" panose="020B0600070205080204" pitchFamily="50" charset="-128"/>
                <a:ea typeface="ＭＳ Ｐゴシック" panose="020B0600070205080204" pitchFamily="50" charset="-128"/>
              </a:rPr>
              <a:t>可能</a:t>
            </a:r>
            <a:r>
              <a:rPr kumimoji="1" lang="ja-JP" altLang="en-US" sz="1450" spc="50" dirty="0">
                <a:latin typeface="ＭＳ Ｐゴシック" panose="020B0600070205080204" pitchFamily="50" charset="-128"/>
                <a:ea typeface="ＭＳ Ｐゴシック" panose="020B0600070205080204" pitchFamily="50" charset="-128"/>
              </a:rPr>
              <a:t>な限り速やかに</a:t>
            </a:r>
            <a:r>
              <a:rPr kumimoji="1" lang="en-US" altLang="ja-JP" sz="1450" spc="50" dirty="0">
                <a:latin typeface="ＭＳ Ｐゴシック" panose="020B0600070205080204" pitchFamily="50" charset="-128"/>
                <a:ea typeface="ＭＳ Ｐゴシック" panose="020B0600070205080204" pitchFamily="50" charset="-128"/>
              </a:rPr>
              <a:t>､</a:t>
            </a:r>
            <a:r>
              <a:rPr kumimoji="1" lang="ja-JP" altLang="en-US" sz="1450" spc="50" dirty="0" smtClean="0">
                <a:latin typeface="ＭＳ Ｐゴシック" panose="020B0600070205080204" pitchFamily="50" charset="-128"/>
                <a:ea typeface="ＭＳ Ｐゴシック" panose="020B0600070205080204" pitchFamily="50" charset="-128"/>
              </a:rPr>
              <a:t>令</a:t>
            </a:r>
            <a:r>
              <a:rPr kumimoji="1" lang="ja-JP" altLang="en-US" sz="1450" spc="-150" dirty="0" smtClean="0">
                <a:latin typeface="ＭＳ Ｐゴシック" panose="020B0600070205080204" pitchFamily="50" charset="-128"/>
                <a:ea typeface="ＭＳ Ｐゴシック" panose="020B0600070205080204" pitchFamily="50" charset="-128"/>
              </a:rPr>
              <a:t>和４年</a:t>
            </a:r>
            <a:r>
              <a:rPr kumimoji="1" lang="ja-JP" altLang="en-US" sz="1450" spc="-150" dirty="0">
                <a:latin typeface="ＭＳ Ｐゴシック" panose="020B0600070205080204" pitchFamily="50" charset="-128"/>
                <a:ea typeface="ＭＳ Ｐゴシック" panose="020B0600070205080204" pitchFamily="50" charset="-128"/>
              </a:rPr>
              <a:t>４</a:t>
            </a:r>
            <a:r>
              <a:rPr kumimoji="1" lang="ja-JP" altLang="en-US" sz="1450" spc="50" dirty="0">
                <a:latin typeface="ＭＳ Ｐゴシック" panose="020B0600070205080204" pitchFamily="50" charset="-128"/>
                <a:ea typeface="ＭＳ Ｐゴシック" panose="020B0600070205080204" pitchFamily="50" charset="-128"/>
              </a:rPr>
              <a:t>月分の児童手当</a:t>
            </a:r>
            <a:endParaRPr kumimoji="1" lang="en-US" altLang="ja-JP" sz="1450" spc="50" dirty="0">
              <a:latin typeface="ＭＳ Ｐゴシック" panose="020B0600070205080204" pitchFamily="50" charset="-128"/>
              <a:ea typeface="ＭＳ Ｐゴシック" panose="020B0600070205080204" pitchFamily="50" charset="-128"/>
            </a:endParaRPr>
          </a:p>
          <a:p>
            <a:pPr>
              <a:spcBef>
                <a:spcPts val="50"/>
              </a:spcBef>
            </a:pPr>
            <a:r>
              <a:rPr kumimoji="1" lang="ja-JP" altLang="en-US" sz="1450" spc="50" dirty="0">
                <a:latin typeface="ＭＳ Ｐゴシック" panose="020B0600070205080204" pitchFamily="50" charset="-128"/>
                <a:ea typeface="ＭＳ Ｐゴシック" panose="020B0600070205080204" pitchFamily="50" charset="-128"/>
              </a:rPr>
              <a:t>　または特別児童扶養手当を支給している口座に振り込みます。</a:t>
            </a:r>
          </a:p>
        </p:txBody>
      </p:sp>
      <p:grpSp>
        <p:nvGrpSpPr>
          <p:cNvPr id="4" name="グループ化 3"/>
          <p:cNvGrpSpPr/>
          <p:nvPr/>
        </p:nvGrpSpPr>
        <p:grpSpPr>
          <a:xfrm>
            <a:off x="617325" y="8053664"/>
            <a:ext cx="514350" cy="646331"/>
            <a:chOff x="617325" y="8053664"/>
            <a:chExt cx="514350" cy="646331"/>
          </a:xfrm>
        </p:grpSpPr>
        <p:sp>
          <p:nvSpPr>
            <p:cNvPr id="2" name="楕円 1"/>
            <p:cNvSpPr/>
            <p:nvPr/>
          </p:nvSpPr>
          <p:spPr>
            <a:xfrm>
              <a:off x="617325" y="8107928"/>
              <a:ext cx="514350" cy="514350"/>
            </a:xfrm>
            <a:prstGeom prst="ellipse">
              <a:avLst/>
            </a:prstGeom>
            <a:solidFill>
              <a:srgbClr val="EE2F46"/>
            </a:solidFill>
            <a:ln>
              <a:solidFill>
                <a:srgbClr val="ED32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723132" y="8053664"/>
              <a:ext cx="245580" cy="646331"/>
            </a:xfrm>
            <a:prstGeom prst="rect">
              <a:avLst/>
            </a:prstGeom>
            <a:noFill/>
          </p:spPr>
          <p:txBody>
            <a:bodyPr wrap="square" rtlCol="0">
              <a:spAutoFit/>
            </a:bodyPr>
            <a:lstStyle/>
            <a:p>
              <a:r>
                <a:rPr kumimoji="1" lang="en-US" altLang="ja-JP" sz="3600" b="1" dirty="0" smtClean="0">
                  <a:solidFill>
                    <a:schemeClr val="bg1"/>
                  </a:solidFill>
                  <a:latin typeface="Bernard MT Condensed" panose="02050806060905020404" pitchFamily="18" charset="0"/>
                </a:rPr>
                <a:t>!</a:t>
              </a:r>
              <a:endParaRPr kumimoji="1" lang="ja-JP" altLang="en-US" sz="3600" b="1" dirty="0">
                <a:solidFill>
                  <a:schemeClr val="bg1"/>
                </a:solidFill>
                <a:latin typeface="Bernard MT Condensed" panose="02050806060905020404" pitchFamily="18" charset="0"/>
              </a:endParaRPr>
            </a:p>
          </p:txBody>
        </p:sp>
      </p:grpSp>
    </p:spTree>
    <p:extLst>
      <p:ext uri="{BB962C8B-B14F-4D97-AF65-F5344CB8AC3E}">
        <p14:creationId xmlns:p14="http://schemas.microsoft.com/office/powerpoint/2010/main" val="20723668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プレゼンテーション1" id="{765FE0DA-D247-486C-BF42-DBB9705F90D8}" vid="{BD63521F-5098-41E8-9264-55C75258C882}"/>
    </a:ext>
  </a:extLst>
</a:theme>
</file>

<file path=docProps/app.xml><?xml version="1.0" encoding="utf-8"?>
<Properties xmlns="http://schemas.openxmlformats.org/officeDocument/2006/extended-properties" xmlns:vt="http://schemas.openxmlformats.org/officeDocument/2006/docPropsVTypes">
  <Template>blank</Template>
  <TotalTime>332</TotalTime>
  <Words>651</Words>
  <Application>Microsoft Office PowerPoint</Application>
  <PresentationFormat>A4 210 x 297 mm</PresentationFormat>
  <Paragraphs>67</Paragraphs>
  <Slides>2</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vt:i4>
      </vt:variant>
    </vt:vector>
  </HeadingPairs>
  <TitlesOfParts>
    <vt:vector size="7" baseType="lpstr">
      <vt:lpstr>ＭＳ Ｐゴシック</vt:lpstr>
      <vt:lpstr>Arial</vt:lpstr>
      <vt:lpstr>Bernard MT Condensed</vt:lpstr>
      <vt:lpstr>Calibri</vt:lpstr>
      <vt:lpstr>Office ​​テーマ</vt:lpstr>
      <vt:lpstr>PowerPoint プレゼンテーション</vt:lpstr>
      <vt:lpstr>PowerPoint プレゼンテーション</vt:lpstr>
    </vt:vector>
  </TitlesOfParts>
  <Company>厚生労働省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片柳 栄一(katayanagi-eiichi.tv2)</dc:creator>
  <cp:lastModifiedBy>LGPC039</cp:lastModifiedBy>
  <cp:revision>27</cp:revision>
  <cp:lastPrinted>2022-07-08T06:16:12Z</cp:lastPrinted>
  <dcterms:created xsi:type="dcterms:W3CDTF">2021-05-26T08:18:56Z</dcterms:created>
  <dcterms:modified xsi:type="dcterms:W3CDTF">2022-07-29T09:11:15Z</dcterms:modified>
</cp:coreProperties>
</file>