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57" r:id="rId2"/>
    <p:sldId id="260"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FF9900"/>
    <a:srgbClr val="FF33CC"/>
    <a:srgbClr val="FFFFCC"/>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723" autoAdjust="0"/>
  </p:normalViewPr>
  <p:slideViewPr>
    <p:cSldViewPr snapToGrid="0">
      <p:cViewPr varScale="1">
        <p:scale>
          <a:sx n="48" d="100"/>
          <a:sy n="48" d="100"/>
        </p:scale>
        <p:origin x="2310"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1" d="100"/>
          <a:sy n="81" d="100"/>
        </p:scale>
        <p:origin x="400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5300"/>
          </a:xfrm>
          <a:prstGeom prst="rect">
            <a:avLst/>
          </a:prstGeom>
        </p:spPr>
        <p:txBody>
          <a:bodyPr vert="horz" lIns="91427" tIns="45714" rIns="91427" bIns="45714"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27" tIns="45714" rIns="91427" bIns="45714" rtlCol="0"/>
          <a:lstStyle>
            <a:lvl1pPr algn="r">
              <a:defRPr sz="1200"/>
            </a:lvl1pPr>
          </a:lstStyle>
          <a:p>
            <a:fld id="{11035C0A-6A21-427D-A3EB-E8A52BE8FF8D}" type="datetimeFigureOut">
              <a:rPr kumimoji="1" lang="ja-JP" altLang="en-US" smtClean="0"/>
              <a:t>2021/12/16</a:t>
            </a:fld>
            <a:endParaRPr kumimoji="1" lang="ja-JP" altLang="en-US"/>
          </a:p>
        </p:txBody>
      </p:sp>
      <p:sp>
        <p:nvSpPr>
          <p:cNvPr id="4" name="フッター プレースホルダー 3"/>
          <p:cNvSpPr>
            <a:spLocks noGrp="1"/>
          </p:cNvSpPr>
          <p:nvPr>
            <p:ph type="ftr" sz="quarter" idx="2"/>
          </p:nvPr>
        </p:nvSpPr>
        <p:spPr>
          <a:xfrm>
            <a:off x="2" y="9371013"/>
            <a:ext cx="2919413" cy="495300"/>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27" tIns="45714" rIns="91427" bIns="45714"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4813"/>
          </a:xfrm>
          <a:prstGeom prst="rect">
            <a:avLst/>
          </a:prstGeom>
        </p:spPr>
        <p:txBody>
          <a:bodyPr vert="horz" lIns="90638" tIns="45318" rIns="90638" bIns="45318"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idx="1"/>
          </p:nvPr>
        </p:nvSpPr>
        <p:spPr>
          <a:xfrm>
            <a:off x="3815573" y="1"/>
            <a:ext cx="2918621" cy="494813"/>
          </a:xfrm>
          <a:prstGeom prst="rect">
            <a:avLst/>
          </a:prstGeom>
        </p:spPr>
        <p:txBody>
          <a:bodyPr vert="horz" lIns="90638" tIns="45318" rIns="90638" bIns="45318" rtlCol="0"/>
          <a:lstStyle>
            <a:lvl1pPr algn="r">
              <a:defRPr sz="1200"/>
            </a:lvl1pPr>
          </a:lstStyle>
          <a:p>
            <a:fld id="{7072B0E7-22FF-4BC1-A758-8F10060C7725}" type="datetimeFigureOut">
              <a:rPr kumimoji="1" lang="ja-JP" altLang="en-US" smtClean="0"/>
              <a:t>2021/12/16</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8" tIns="45318" rIns="90638" bIns="45318"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2021/12/16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2021/12/16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0" y="1493833"/>
            <a:ext cx="6858000" cy="431566"/>
          </a:xfrm>
        </p:spPr>
        <p:txBody>
          <a:bodyPr>
            <a:normAutofit/>
          </a:bodyPr>
          <a:lstStyle/>
          <a:p>
            <a:pPr marL="0" indent="0">
              <a:buNone/>
            </a:pPr>
            <a:r>
              <a:rPr lang="ja-JP" altLang="en-US" sz="2000" dirty="0" smtClean="0">
                <a:solidFill>
                  <a:schemeClr val="accent5">
                    <a:lumMod val="75000"/>
                  </a:schemeClr>
                </a:solidFill>
                <a:latin typeface="メイリオ" panose="020B0604030504040204" pitchFamily="50" charset="-128"/>
                <a:ea typeface="メイリオ" panose="020B0604030504040204" pitchFamily="50" charset="-128"/>
              </a:rPr>
              <a:t>子育て</a:t>
            </a:r>
            <a:r>
              <a:rPr lang="ja-JP" altLang="en-US" sz="2000" dirty="0">
                <a:solidFill>
                  <a:schemeClr val="accent5">
                    <a:lumMod val="75000"/>
                  </a:schemeClr>
                </a:solidFill>
                <a:latin typeface="メイリオ" panose="020B0604030504040204" pitchFamily="50" charset="-128"/>
                <a:ea typeface="メイリオ" panose="020B0604030504040204" pitchFamily="50" charset="-128"/>
              </a:rPr>
              <a:t>世帯の生活を支援するため</a:t>
            </a:r>
            <a:r>
              <a:rPr lang="ja-JP" altLang="en-US" sz="2000" dirty="0" smtClean="0">
                <a:solidFill>
                  <a:schemeClr val="accent5">
                    <a:lumMod val="75000"/>
                  </a:schemeClr>
                </a:solidFill>
                <a:latin typeface="メイリオ" panose="020B0604030504040204" pitchFamily="50" charset="-128"/>
                <a:ea typeface="メイリオ" panose="020B0604030504040204" pitchFamily="50" charset="-128"/>
              </a:rPr>
              <a:t>に一時</a:t>
            </a:r>
            <a:r>
              <a:rPr lang="ja-JP" altLang="en-US" sz="2000" dirty="0">
                <a:solidFill>
                  <a:schemeClr val="accent5">
                    <a:lumMod val="75000"/>
                  </a:schemeClr>
                </a:solidFill>
                <a:latin typeface="メイリオ" panose="020B0604030504040204" pitchFamily="50" charset="-128"/>
                <a:ea typeface="メイリオ" panose="020B0604030504040204" pitchFamily="50" charset="-128"/>
              </a:rPr>
              <a:t>金を支給します</a:t>
            </a:r>
            <a:r>
              <a:rPr lang="ja-JP" altLang="en-US" sz="2000" dirty="0" smtClean="0">
                <a:solidFill>
                  <a:schemeClr val="accent5">
                    <a:lumMod val="75000"/>
                  </a:schemeClr>
                </a:solidFill>
                <a:latin typeface="メイリオ" panose="020B0604030504040204" pitchFamily="50" charset="-128"/>
                <a:ea typeface="メイリオ" panose="020B0604030504040204" pitchFamily="50" charset="-128"/>
              </a:rPr>
              <a:t>！</a:t>
            </a:r>
            <a:endParaRPr lang="en-US" altLang="ja-JP" sz="2000" dirty="0" smtClean="0">
              <a:solidFill>
                <a:schemeClr val="accent5">
                  <a:lumMod val="75000"/>
                </a:schemeClr>
              </a:solidFill>
              <a:latin typeface="メイリオ" panose="020B0604030504040204" pitchFamily="50" charset="-128"/>
              <a:ea typeface="メイリオ" panose="020B0604030504040204" pitchFamily="50" charset="-128"/>
            </a:endParaRPr>
          </a:p>
        </p:txBody>
      </p:sp>
      <p:sp>
        <p:nvSpPr>
          <p:cNvPr id="5" name="角丸四角形 4"/>
          <p:cNvSpPr>
            <a:spLocks/>
          </p:cNvSpPr>
          <p:nvPr/>
        </p:nvSpPr>
        <p:spPr>
          <a:xfrm>
            <a:off x="121356" y="54974"/>
            <a:ext cx="6615289" cy="810423"/>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2000" b="1" dirty="0" smtClean="0">
                <a:solidFill>
                  <a:schemeClr val="accent5">
                    <a:lumMod val="50000"/>
                  </a:schemeClr>
                </a:solidFill>
                <a:latin typeface="メイリオ" panose="020B0604030504040204" pitchFamily="50" charset="-128"/>
                <a:ea typeface="メイリオ" panose="020B0604030504040204" pitchFamily="50" charset="-128"/>
              </a:rPr>
              <a:t>令和</a:t>
            </a:r>
            <a:r>
              <a:rPr kumimoji="1" lang="ja-JP" altLang="en-US" sz="2000" b="1" dirty="0">
                <a:solidFill>
                  <a:schemeClr val="accent5">
                    <a:lumMod val="50000"/>
                  </a:schemeClr>
                </a:solidFill>
                <a:latin typeface="メイリオ" panose="020B0604030504040204" pitchFamily="50" charset="-128"/>
                <a:ea typeface="メイリオ" panose="020B0604030504040204" pitchFamily="50" charset="-128"/>
              </a:rPr>
              <a:t>３年度子育て世帯への臨時特別</a:t>
            </a:r>
            <a:r>
              <a:rPr kumimoji="1" lang="ja-JP" altLang="en-US" sz="2000" b="1" dirty="0" smtClean="0">
                <a:solidFill>
                  <a:schemeClr val="accent5">
                    <a:lumMod val="50000"/>
                  </a:schemeClr>
                </a:solidFill>
                <a:latin typeface="メイリオ" panose="020B0604030504040204" pitchFamily="50" charset="-128"/>
                <a:ea typeface="メイリオ" panose="020B0604030504040204" pitchFamily="50" charset="-128"/>
              </a:rPr>
              <a:t>給付のご案内</a:t>
            </a:r>
            <a:endParaRPr kumimoji="1" lang="ja-JP" altLang="en-US" sz="2000" b="1" dirty="0">
              <a:solidFill>
                <a:schemeClr val="accent5">
                  <a:lumMod val="50000"/>
                </a:schemeClr>
              </a:solidFill>
              <a:latin typeface="メイリオ" panose="020B0604030504040204" pitchFamily="50" charset="-128"/>
              <a:ea typeface="メイリオ" panose="020B0604030504040204" pitchFamily="50" charset="-128"/>
            </a:endParaRPr>
          </a:p>
        </p:txBody>
      </p:sp>
      <p:pic>
        <p:nvPicPr>
          <p:cNvPr id="20" name="図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613" y="865397"/>
            <a:ext cx="4476655" cy="628436"/>
          </a:xfrm>
          <a:prstGeom prst="rect">
            <a:avLst/>
          </a:prstGeom>
        </p:spPr>
      </p:pic>
      <p:sp>
        <p:nvSpPr>
          <p:cNvPr id="4" name="角丸四角形 3"/>
          <p:cNvSpPr/>
          <p:nvPr/>
        </p:nvSpPr>
        <p:spPr>
          <a:xfrm>
            <a:off x="252411" y="9640429"/>
            <a:ext cx="6429375" cy="219320"/>
          </a:xfrm>
          <a:prstGeom prst="round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accent5">
                    <a:lumMod val="50000"/>
                  </a:schemeClr>
                </a:solidFill>
                <a:latin typeface="メイリオ" panose="020B0604030504040204" pitchFamily="50" charset="-128"/>
                <a:ea typeface="メイリオ" panose="020B0604030504040204" pitchFamily="50" charset="-128"/>
              </a:rPr>
              <a:t>裏面に続きます。必ずご確認ください！</a:t>
            </a:r>
            <a:endParaRPr kumimoji="1" lang="ja-JP" altLang="en-US" sz="1400" b="1" dirty="0">
              <a:solidFill>
                <a:schemeClr val="accent5">
                  <a:lumMod val="50000"/>
                </a:schemeClr>
              </a:solidFill>
              <a:latin typeface="メイリオ" panose="020B0604030504040204" pitchFamily="50" charset="-128"/>
              <a:ea typeface="メイリオ" panose="020B0604030504040204" pitchFamily="50" charset="-128"/>
            </a:endParaRPr>
          </a:p>
        </p:txBody>
      </p:sp>
      <p:sp>
        <p:nvSpPr>
          <p:cNvPr id="16" name="角丸四角形 15"/>
          <p:cNvSpPr/>
          <p:nvPr/>
        </p:nvSpPr>
        <p:spPr>
          <a:xfrm>
            <a:off x="159454" y="5795058"/>
            <a:ext cx="6615292" cy="758345"/>
          </a:xfrm>
          <a:prstGeom prst="roundRect">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３．</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いくらもらえるの？（給付額）</a:t>
            </a:r>
            <a:endParaRPr kumimoji="1" lang="en-US" altLang="ja-JP" sz="1400" b="1" u="sng"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対象児童</a:t>
            </a:r>
            <a:r>
              <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rPr>
              <a:t>1</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人当たり一律、</a:t>
            </a:r>
            <a:r>
              <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rPr>
              <a:t>10</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万円</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です</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8" name="角丸四角形 17"/>
          <p:cNvSpPr/>
          <p:nvPr/>
        </p:nvSpPr>
        <p:spPr>
          <a:xfrm>
            <a:off x="159454" y="6657995"/>
            <a:ext cx="6615291" cy="916141"/>
          </a:xfrm>
          <a:prstGeom prst="roundRect">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４．</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いつもらえるの？（支給時期）</a:t>
            </a:r>
            <a:endParaRPr kumimoji="1" lang="en-US" altLang="ja-JP" sz="1400" b="1" u="sng"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対象の方には</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rPr>
              <a:t>12</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rPr>
              <a:t>27</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日（月）から順次支給を開始します。以降、入金の確認ができなかった場合には、お問い合わせ</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ください</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申請が必要な方については、支給時期が異なります。詳しくは裏面記載の窓口までお問い合わせください。</a:t>
            </a:r>
            <a:endPar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9" name="角丸四角形 18"/>
          <p:cNvSpPr/>
          <p:nvPr/>
        </p:nvSpPr>
        <p:spPr>
          <a:xfrm>
            <a:off x="159454" y="7669203"/>
            <a:ext cx="6615293" cy="1862560"/>
          </a:xfrm>
          <a:prstGeom prst="roundRect">
            <a:avLst>
              <a:gd name="adj" fmla="val 7498"/>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５．</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どんな</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かたちで</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もらえるの？（支給方法</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①児童手当</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（本則給付）</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を受給している受給者</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及び</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一部の高校生</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や</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新生児の保護者</a:t>
            </a:r>
            <a:endPar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　令和３年</a:t>
            </a:r>
            <a:r>
              <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rPr>
              <a:t>10</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月支給時の</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児童手当</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（本則給付）</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を受給している</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口座や別途届出済みの口座に振り込みます。</a:t>
            </a:r>
            <a:endPar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②支給申請を行った保護者</a:t>
            </a:r>
            <a:endPar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　</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申請書で指定した口座に振り込みます。</a:t>
            </a:r>
            <a:endPar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上記につきましては、指定口座への振込が口座解約・変更等によりできない場合は、</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子育て</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世帯への臨時特別</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給付が</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支給されませんので、</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令和４年</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3</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末までに必ずご対応</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をお願い</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します</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100" dirty="0" smtClean="0">
              <a:solidFill>
                <a:schemeClr val="accent5">
                  <a:lumMod val="75000"/>
                </a:schemeClr>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121354" y="1844105"/>
            <a:ext cx="6615289" cy="1274349"/>
          </a:xfrm>
          <a:prstGeom prst="roundRect">
            <a:avLst/>
          </a:prstGeom>
          <a:noFill/>
          <a:ln w="57150">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はじめに・・・申請は必要ですか？</a:t>
            </a:r>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今回、支給</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を</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受けるにあたって、原則として、「</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プッシュ型」による支給</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を行いますので、</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改めての申請</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は不要</a:t>
            </a:r>
            <a:r>
              <a:rPr kumimoji="1" lang="ja-JP" altLang="en-US" sz="1400" u="sng" dirty="0">
                <a:solidFill>
                  <a:schemeClr val="accent5">
                    <a:lumMod val="75000"/>
                  </a:schemeClr>
                </a:solidFill>
                <a:latin typeface="メイリオ" panose="020B0604030504040204" pitchFamily="50" charset="-128"/>
                <a:ea typeface="メイリオ" panose="020B0604030504040204" pitchFamily="50" charset="-128"/>
              </a:rPr>
              <a:t>です</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200" u="sng"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200" b="1" u="sng" dirty="0" smtClean="0">
                <a:solidFill>
                  <a:schemeClr val="accent5">
                    <a:lumMod val="75000"/>
                  </a:schemeClr>
                </a:solidFill>
                <a:latin typeface="メイリオ" panose="020B0604030504040204" pitchFamily="50" charset="-128"/>
                <a:ea typeface="メイリオ" panose="020B0604030504040204" pitchFamily="50" charset="-128"/>
              </a:rPr>
              <a:t>高校生等の方は申請が必要</a:t>
            </a:r>
            <a:r>
              <a:rPr kumimoji="1" lang="ja-JP" altLang="en-US" sz="1200" u="sng" dirty="0" smtClean="0">
                <a:solidFill>
                  <a:schemeClr val="accent5">
                    <a:lumMod val="75000"/>
                  </a:schemeClr>
                </a:solidFill>
                <a:latin typeface="メイリオ" panose="020B0604030504040204" pitchFamily="50" charset="-128"/>
                <a:ea typeface="メイリオ" panose="020B0604030504040204" pitchFamily="50" charset="-128"/>
              </a:rPr>
              <a:t>です。</a:t>
            </a:r>
            <a:r>
              <a:rPr kumimoji="1" lang="ja-JP" altLang="en-US" sz="1200" b="1" u="sng" dirty="0" smtClean="0">
                <a:solidFill>
                  <a:schemeClr val="accent5">
                    <a:lumMod val="75000"/>
                  </a:schemeClr>
                </a:solidFill>
                <a:latin typeface="メイリオ" panose="020B0604030504040204" pitchFamily="50" charset="-128"/>
                <a:ea typeface="メイリオ" panose="020B0604030504040204" pitchFamily="50" charset="-128"/>
              </a:rPr>
              <a:t>裏面参照</a:t>
            </a:r>
            <a:r>
              <a:rPr kumimoji="1" lang="ja-JP" altLang="en-US" sz="1200" u="sng"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200"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希望しない場合等は、</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12</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23</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日（</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木</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まで</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に、届出書を返送するか、窓口まで持参してください。</a:t>
            </a:r>
            <a:endPar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endParaRPr>
          </a:p>
          <a:p>
            <a:endPar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endParaRPr>
          </a:p>
          <a:p>
            <a:endPar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9454" y="4903978"/>
            <a:ext cx="6615290" cy="782447"/>
          </a:xfrm>
          <a:prstGeom prst="roundRect">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２</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だれがもらえるの？（支給対象者</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pPr lvl="0"/>
            <a:r>
              <a:rPr kumimoji="1" lang="ja-JP" altLang="en-US" sz="1400" dirty="0" smtClean="0">
                <a:solidFill>
                  <a:srgbClr val="4472C4">
                    <a:lumMod val="75000"/>
                  </a:srgbClr>
                </a:solidFill>
                <a:latin typeface="メイリオ" panose="020B0604030504040204" pitchFamily="50" charset="-128"/>
                <a:ea typeface="メイリオ" panose="020B0604030504040204" pitchFamily="50" charset="-128"/>
              </a:rPr>
              <a:t>上記に記載のある児童の保護者のうち、生計を維持する程度の高い者に支給されます。（児童手当</a:t>
            </a:r>
            <a:r>
              <a:rPr kumimoji="1" lang="ja-JP" altLang="en-US" sz="1200" dirty="0" smtClean="0">
                <a:solidFill>
                  <a:srgbClr val="4472C4">
                    <a:lumMod val="75000"/>
                  </a:srgbClr>
                </a:solidFill>
                <a:latin typeface="メイリオ" panose="020B0604030504040204" pitchFamily="50" charset="-128"/>
                <a:ea typeface="メイリオ" panose="020B0604030504040204" pitchFamily="50" charset="-128"/>
              </a:rPr>
              <a:t>（本則給付）</a:t>
            </a:r>
            <a:r>
              <a:rPr kumimoji="1" lang="ja-JP" altLang="en-US" sz="1400" dirty="0" smtClean="0">
                <a:solidFill>
                  <a:srgbClr val="4472C4">
                    <a:lumMod val="75000"/>
                  </a:srgbClr>
                </a:solidFill>
                <a:latin typeface="メイリオ" panose="020B0604030504040204" pitchFamily="50" charset="-128"/>
                <a:ea typeface="メイリオ" panose="020B0604030504040204" pitchFamily="50" charset="-128"/>
              </a:rPr>
              <a:t>受給者もしくはそれに準ずる対象者）</a:t>
            </a:r>
            <a:endParaRPr kumimoji="1" lang="en-US" altLang="ja-JP" sz="1400" dirty="0">
              <a:solidFill>
                <a:srgbClr val="4472C4">
                  <a:lumMod val="75000"/>
                </a:srgbClr>
              </a:solidFill>
              <a:latin typeface="メイリオ" panose="020B0604030504040204" pitchFamily="50" charset="-128"/>
              <a:ea typeface="メイリオ" panose="020B0604030504040204" pitchFamily="50" charset="-128"/>
            </a:endParaRPr>
          </a:p>
        </p:txBody>
      </p:sp>
      <p:sp>
        <p:nvSpPr>
          <p:cNvPr id="26" name="角丸四角形 25"/>
          <p:cNvSpPr/>
          <p:nvPr/>
        </p:nvSpPr>
        <p:spPr>
          <a:xfrm>
            <a:off x="159454" y="3197658"/>
            <a:ext cx="6615291" cy="1616305"/>
          </a:xfrm>
          <a:prstGeom prst="roundRect">
            <a:avLst>
              <a:gd name="adj" fmla="val 14789"/>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１</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うちの子は、対象になるの？（対象児童</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次に記載する児童が対象になります。</a:t>
            </a:r>
            <a:endPar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①</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令和３年</a:t>
            </a:r>
            <a:r>
              <a:rPr kumimoji="1" lang="ja-JP" altLang="en-US" sz="1400" u="sng" dirty="0">
                <a:solidFill>
                  <a:schemeClr val="accent5">
                    <a:lumMod val="75000"/>
                  </a:schemeClr>
                </a:solidFill>
                <a:latin typeface="メイリオ" panose="020B0604030504040204" pitchFamily="50" charset="-128"/>
                <a:ea typeface="メイリオ" panose="020B0604030504040204" pitchFamily="50" charset="-128"/>
              </a:rPr>
              <a:t>９</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月分</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の</a:t>
            </a:r>
            <a:r>
              <a:rPr kumimoji="1" lang="ja-JP" altLang="en-US" sz="1400" dirty="0">
                <a:solidFill>
                  <a:srgbClr val="FF0000"/>
                </a:solidFill>
                <a:latin typeface="メイリオ" panose="020B0604030504040204" pitchFamily="50" charset="-128"/>
                <a:ea typeface="メイリオ" panose="020B0604030504040204" pitchFamily="50" charset="-128"/>
              </a:rPr>
              <a:t>児童手当</a:t>
            </a:r>
            <a:r>
              <a:rPr kumimoji="1" lang="ja-JP" altLang="en-US" sz="1200" dirty="0">
                <a:solidFill>
                  <a:srgbClr val="FF0000"/>
                </a:solidFill>
                <a:latin typeface="メイリオ" panose="020B0604030504040204" pitchFamily="50" charset="-128"/>
                <a:ea typeface="メイリオ" panose="020B0604030504040204" pitchFamily="50" charset="-128"/>
              </a:rPr>
              <a:t>（本則給付）</a:t>
            </a:r>
            <a:r>
              <a:rPr kumimoji="1" lang="ja-JP" altLang="en-US" sz="1400" dirty="0">
                <a:solidFill>
                  <a:srgbClr val="FF0000"/>
                </a:solidFill>
                <a:latin typeface="メイリオ" panose="020B0604030504040204" pitchFamily="50" charset="-128"/>
                <a:ea typeface="メイリオ" panose="020B0604030504040204" pitchFamily="50" charset="-128"/>
              </a:rPr>
              <a:t>支給</a:t>
            </a:r>
            <a:r>
              <a:rPr kumimoji="1" lang="ja-JP" altLang="en-US" sz="1400" dirty="0" smtClean="0">
                <a:solidFill>
                  <a:srgbClr val="FF0000"/>
                </a:solidFill>
                <a:latin typeface="メイリオ" panose="020B0604030504040204" pitchFamily="50" charset="-128"/>
                <a:ea typeface="メイリオ" panose="020B0604030504040204" pitchFamily="50" charset="-128"/>
              </a:rPr>
              <a:t>対象</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となる</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児童</a:t>
            </a:r>
            <a:endPar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②</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９月</a:t>
            </a:r>
            <a:r>
              <a:rPr kumimoji="1" lang="en-US" altLang="ja-JP" sz="1400" u="sng" dirty="0" smtClean="0">
                <a:solidFill>
                  <a:schemeClr val="accent5">
                    <a:lumMod val="75000"/>
                  </a:schemeClr>
                </a:solidFill>
                <a:latin typeface="メイリオ" panose="020B0604030504040204" pitchFamily="50" charset="-128"/>
                <a:ea typeface="メイリオ" panose="020B0604030504040204" pitchFamily="50" charset="-128"/>
              </a:rPr>
              <a:t>30</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日時点</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で</a:t>
            </a:r>
            <a:r>
              <a:rPr kumimoji="1" lang="ja-JP" altLang="en-US" sz="1400" dirty="0" smtClean="0">
                <a:solidFill>
                  <a:srgbClr val="FF0000"/>
                </a:solidFill>
                <a:latin typeface="メイリオ" panose="020B0604030504040204" pitchFamily="50" charset="-128"/>
                <a:ea typeface="メイリオ" panose="020B0604030504040204" pitchFamily="50" charset="-128"/>
              </a:rPr>
              <a:t>高校生</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（平成</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15</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2</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日～平成</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18</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1</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日生まれ）</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の児童</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（保護者の所得が児童</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手当（本則</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給付）の支給対象となる金額と同等未満の場合）</a:t>
            </a:r>
            <a:endPar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③</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令和４年３月</a:t>
            </a:r>
            <a:r>
              <a:rPr kumimoji="1" lang="en-US" altLang="ja-JP" sz="1400" u="sng" dirty="0" smtClean="0">
                <a:solidFill>
                  <a:schemeClr val="accent5">
                    <a:lumMod val="75000"/>
                  </a:schemeClr>
                </a:solidFill>
                <a:latin typeface="メイリオ" panose="020B0604030504040204" pitchFamily="50" charset="-128"/>
                <a:ea typeface="メイリオ" panose="020B0604030504040204" pitchFamily="50" charset="-128"/>
              </a:rPr>
              <a:t>31</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日までに</a:t>
            </a:r>
            <a:r>
              <a:rPr kumimoji="1" lang="ja-JP" altLang="en-US" sz="1400" u="sng" dirty="0">
                <a:solidFill>
                  <a:schemeClr val="accent5">
                    <a:lumMod val="75000"/>
                  </a:schemeClr>
                </a:solidFill>
                <a:latin typeface="メイリオ" panose="020B0604030504040204" pitchFamily="50" charset="-128"/>
                <a:ea typeface="メイリオ" panose="020B0604030504040204" pitchFamily="50" charset="-128"/>
              </a:rPr>
              <a:t>生まれた</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児童手当</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（本則給付）</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の支給対象児童（</a:t>
            </a:r>
            <a:r>
              <a:rPr kumimoji="1" lang="ja-JP" altLang="en-US" sz="1400" dirty="0" smtClean="0">
                <a:solidFill>
                  <a:srgbClr val="FF0000"/>
                </a:solidFill>
                <a:latin typeface="メイリオ" panose="020B0604030504040204" pitchFamily="50" charset="-128"/>
                <a:ea typeface="メイリオ" panose="020B0604030504040204" pitchFamily="50" charset="-128"/>
              </a:rPr>
              <a:t>新生児</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01830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103276" y="5250443"/>
            <a:ext cx="6603029" cy="2220802"/>
          </a:xfrm>
          <a:prstGeom prst="rect">
            <a:avLst/>
          </a:prstGeom>
          <a:solidFill>
            <a:schemeClr val="bg1"/>
          </a:solidFill>
          <a:ln w="28575">
            <a:solidFill>
              <a:srgbClr val="00B050"/>
            </a:solidFill>
          </a:ln>
          <a:effectLst/>
        </p:spPr>
        <p:txBody>
          <a:bodyPr wrap="square" rtlCol="0">
            <a:noAutofit/>
          </a:bodyPr>
          <a:lstStyle/>
          <a:p>
            <a:r>
              <a:rPr lang="ja-JP" altLang="en-US" sz="1100" b="1" u="sng" dirty="0" smtClean="0">
                <a:solidFill>
                  <a:srgbClr val="00B050"/>
                </a:solidFill>
                <a:latin typeface="メイリオ" panose="020B0604030504040204" pitchFamily="50" charset="-128"/>
                <a:ea typeface="メイリオ" panose="020B0604030504040204" pitchFamily="50" charset="-128"/>
              </a:rPr>
              <a:t>Ｑ</a:t>
            </a:r>
            <a:r>
              <a:rPr lang="ja-JP" altLang="en-US" sz="1100" b="1" u="sng" dirty="0">
                <a:solidFill>
                  <a:srgbClr val="00B050"/>
                </a:solidFill>
                <a:latin typeface="メイリオ" panose="020B0604030504040204" pitchFamily="50" charset="-128"/>
                <a:ea typeface="メイリオ" panose="020B0604030504040204" pitchFamily="50" charset="-128"/>
              </a:rPr>
              <a:t>．引っ越した場合には、給付金の振込はどうなりますか？</a:t>
            </a:r>
            <a:endParaRPr lang="en-US" altLang="ja-JP" sz="1100" b="1" u="sng"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Ａ．基本的には、児童手当の振込指定口座もしくは別途指定した口座に住所地市町村（特別区含む）から振り込まれます</a:t>
            </a:r>
            <a:r>
              <a:rPr lang="ja-JP" altLang="en-US" sz="1100" dirty="0" smtClean="0">
                <a:latin typeface="メイリオ" panose="020B0604030504040204" pitchFamily="50" charset="-128"/>
                <a:ea typeface="メイリオ" panose="020B0604030504040204" pitchFamily="50" charset="-128"/>
              </a:rPr>
              <a:t>。ご不明な点があれば、中学生までのご家庭であれば、</a:t>
            </a:r>
            <a:r>
              <a:rPr lang="en-US" altLang="ja-JP" sz="1100" dirty="0" smtClean="0">
                <a:latin typeface="メイリオ" panose="020B0604030504040204" pitchFamily="50" charset="-128"/>
                <a:ea typeface="メイリオ" panose="020B0604030504040204" pitchFamily="50" charset="-128"/>
              </a:rPr>
              <a:t>10</a:t>
            </a:r>
            <a:r>
              <a:rPr lang="ja-JP" altLang="en-US" sz="1100" dirty="0" smtClean="0">
                <a:latin typeface="メイリオ" panose="020B0604030504040204" pitchFamily="50" charset="-128"/>
                <a:ea typeface="メイリオ" panose="020B0604030504040204" pitchFamily="50" charset="-128"/>
              </a:rPr>
              <a:t>月に児童手当を支給をした引越前の市町村に、高校生のご家庭であれば</a:t>
            </a:r>
            <a:r>
              <a:rPr lang="en-US" altLang="ja-JP" sz="1100" dirty="0" smtClean="0">
                <a:latin typeface="メイリオ" panose="020B0604030504040204" pitchFamily="50" charset="-128"/>
                <a:ea typeface="メイリオ" panose="020B0604030504040204" pitchFamily="50" charset="-128"/>
              </a:rPr>
              <a:t>9</a:t>
            </a:r>
            <a:r>
              <a:rPr lang="ja-JP" altLang="en-US" sz="1100" dirty="0" smtClean="0">
                <a:latin typeface="メイリオ" panose="020B0604030504040204" pitchFamily="50" charset="-128"/>
                <a:ea typeface="メイリオ" panose="020B0604030504040204" pitchFamily="50" charset="-128"/>
              </a:rPr>
              <a:t>月</a:t>
            </a:r>
            <a:r>
              <a:rPr lang="en-US" altLang="ja-JP" sz="1100" dirty="0" smtClean="0">
                <a:latin typeface="メイリオ" panose="020B0604030504040204" pitchFamily="50" charset="-128"/>
                <a:ea typeface="メイリオ" panose="020B0604030504040204" pitchFamily="50" charset="-128"/>
              </a:rPr>
              <a:t>30</a:t>
            </a:r>
            <a:r>
              <a:rPr lang="ja-JP" altLang="en-US" sz="1100" dirty="0" smtClean="0">
                <a:latin typeface="メイリオ" panose="020B0604030504040204" pitchFamily="50" charset="-128"/>
                <a:ea typeface="メイリオ" panose="020B0604030504040204" pitchFamily="50" charset="-128"/>
              </a:rPr>
              <a:t>日時点での住所地市町村にお問い合わせください。</a:t>
            </a: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r>
              <a:rPr lang="ja-JP" altLang="en-US" sz="1100" b="1" u="sng" dirty="0">
                <a:solidFill>
                  <a:srgbClr val="00B050"/>
                </a:solidFill>
                <a:latin typeface="メイリオ" panose="020B0604030504040204" pitchFamily="50" charset="-128"/>
                <a:ea typeface="メイリオ" panose="020B0604030504040204" pitchFamily="50" charset="-128"/>
              </a:rPr>
              <a:t>Ｑ</a:t>
            </a:r>
            <a:r>
              <a:rPr lang="ja-JP" altLang="en-US" sz="1100" b="1" u="sng" dirty="0" smtClean="0">
                <a:solidFill>
                  <a:srgbClr val="00B050"/>
                </a:solidFill>
                <a:latin typeface="メイリオ" panose="020B0604030504040204" pitchFamily="50" charset="-128"/>
                <a:ea typeface="メイリオ" panose="020B0604030504040204" pitchFamily="50" charset="-128"/>
              </a:rPr>
              <a:t>．ＤＶ被害により子どもとともに避難していますが、どうなりますか？</a:t>
            </a:r>
            <a:endParaRPr lang="en-US" altLang="ja-JP" sz="1100" b="1" u="sng" dirty="0">
              <a:latin typeface="メイリオ" panose="020B0604030504040204" pitchFamily="50" charset="-128"/>
              <a:ea typeface="メイリオ" panose="020B0604030504040204" pitchFamily="50" charset="-128"/>
            </a:endParaRPr>
          </a:p>
          <a:p>
            <a:pPr marL="144000" indent="-457200"/>
            <a:r>
              <a:rPr lang="ja-JP" altLang="en-US" sz="1100" dirty="0">
                <a:latin typeface="メイリオ" panose="020B0604030504040204" pitchFamily="50" charset="-128"/>
                <a:ea typeface="メイリオ" panose="020B0604030504040204" pitchFamily="50" charset="-128"/>
              </a:rPr>
              <a:t>Ａ</a:t>
            </a:r>
            <a:r>
              <a:rPr lang="ja-JP" altLang="en-US" sz="1100" dirty="0" smtClean="0">
                <a:latin typeface="メイリオ" panose="020B0604030504040204" pitchFamily="50" charset="-128"/>
                <a:ea typeface="メイリオ" panose="020B0604030504040204" pitchFamily="50" charset="-128"/>
              </a:rPr>
              <a:t>．令和３年９月分</a:t>
            </a:r>
            <a:r>
              <a:rPr lang="ja-JP" altLang="en-US" sz="1100" dirty="0">
                <a:latin typeface="メイリオ" panose="020B0604030504040204" pitchFamily="50" charset="-128"/>
                <a:ea typeface="メイリオ" panose="020B0604030504040204" pitchFamily="50" charset="-128"/>
              </a:rPr>
              <a:t>の児童手当の支給を配偶者（</a:t>
            </a:r>
            <a:r>
              <a:rPr lang="en-US" altLang="ja-JP" sz="1100" dirty="0">
                <a:latin typeface="メイリオ" panose="020B0604030504040204" pitchFamily="50" charset="-128"/>
                <a:ea typeface="メイリオ" panose="020B0604030504040204" pitchFamily="50" charset="-128"/>
              </a:rPr>
              <a:t>DV</a:t>
            </a:r>
            <a:r>
              <a:rPr lang="ja-JP" altLang="en-US" sz="1100" dirty="0">
                <a:latin typeface="メイリオ" panose="020B0604030504040204" pitchFamily="50" charset="-128"/>
                <a:ea typeface="メイリオ" panose="020B0604030504040204" pitchFamily="50" charset="-128"/>
              </a:rPr>
              <a:t>加害者）が受けている場合</a:t>
            </a:r>
            <a:r>
              <a:rPr lang="ja-JP" altLang="en-US" sz="1100" dirty="0" smtClean="0">
                <a:latin typeface="メイリオ" panose="020B0604030504040204" pitchFamily="50" charset="-128"/>
                <a:ea typeface="メイリオ" panose="020B0604030504040204" pitchFamily="50" charset="-128"/>
              </a:rPr>
              <a:t>について</a:t>
            </a:r>
            <a:r>
              <a:rPr lang="ja-JP" altLang="en-US" sz="1100" dirty="0">
                <a:latin typeface="メイリオ" panose="020B0604030504040204" pitchFamily="50" charset="-128"/>
                <a:ea typeface="メイリオ" panose="020B0604030504040204" pitchFamily="50" charset="-128"/>
              </a:rPr>
              <a:t>も</a:t>
            </a:r>
            <a:r>
              <a:rPr lang="ja-JP" altLang="en-US"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吉富町</a:t>
            </a:r>
            <a:r>
              <a:rPr lang="ja-JP" altLang="en-US" sz="1100" dirty="0" smtClean="0">
                <a:latin typeface="メイリオ" panose="020B0604030504040204" pitchFamily="50" charset="-128"/>
                <a:ea typeface="メイリオ" panose="020B0604030504040204" pitchFamily="50" charset="-128"/>
              </a:rPr>
              <a:t>で</a:t>
            </a:r>
            <a:r>
              <a:rPr lang="ja-JP" altLang="en-US" sz="1100" dirty="0">
                <a:latin typeface="メイリオ" panose="020B0604030504040204" pitchFamily="50" charset="-128"/>
                <a:ea typeface="メイリオ" panose="020B0604030504040204" pitchFamily="50" charset="-128"/>
              </a:rPr>
              <a:t>子育て世帯等臨時特別支援</a:t>
            </a:r>
            <a:r>
              <a:rPr lang="ja-JP" altLang="en-US" sz="1100" dirty="0" smtClean="0">
                <a:latin typeface="メイリオ" panose="020B0604030504040204" pitchFamily="50" charset="-128"/>
                <a:ea typeface="メイリオ" panose="020B0604030504040204" pitchFamily="50" charset="-128"/>
              </a:rPr>
              <a:t>事業の</a:t>
            </a:r>
            <a:r>
              <a:rPr lang="ja-JP" altLang="en-US" sz="1100" dirty="0">
                <a:latin typeface="メイリオ" panose="020B0604030504040204" pitchFamily="50" charset="-128"/>
                <a:ea typeface="メイリオ" panose="020B0604030504040204" pitchFamily="50" charset="-128"/>
              </a:rPr>
              <a:t>支給を受けることが</a:t>
            </a:r>
            <a:r>
              <a:rPr lang="ja-JP" altLang="en-US" sz="1100" dirty="0" smtClean="0">
                <a:latin typeface="メイリオ" panose="020B0604030504040204" pitchFamily="50" charset="-128"/>
                <a:ea typeface="メイリオ" panose="020B0604030504040204" pitchFamily="50" charset="-128"/>
              </a:rPr>
              <a:t>できる場合</a:t>
            </a:r>
            <a:r>
              <a:rPr lang="ja-JP" altLang="en-US" sz="1100" dirty="0">
                <a:latin typeface="メイリオ" panose="020B0604030504040204" pitchFamily="50" charset="-128"/>
                <a:ea typeface="メイリオ" panose="020B0604030504040204" pitchFamily="50" charset="-128"/>
              </a:rPr>
              <a:t>があります</a:t>
            </a:r>
            <a:r>
              <a:rPr lang="ja-JP" altLang="en-US" sz="1100" dirty="0" smtClean="0">
                <a:latin typeface="メイリオ" panose="020B0604030504040204" pitchFamily="50" charset="-128"/>
                <a:ea typeface="メイリオ" panose="020B0604030504040204" pitchFamily="50" charset="-128"/>
              </a:rPr>
              <a:t>ので、なるべく早くご相</a:t>
            </a:r>
            <a:r>
              <a:rPr lang="ja-JP" altLang="en-US" sz="1100" dirty="0">
                <a:latin typeface="メイリオ" panose="020B0604030504040204" pitchFamily="50" charset="-128"/>
                <a:ea typeface="メイリオ" panose="020B0604030504040204" pitchFamily="50" charset="-128"/>
              </a:rPr>
              <a:t>談ください</a:t>
            </a:r>
            <a:r>
              <a:rPr lang="ja-JP" altLang="en-US" sz="1100" dirty="0" smtClean="0">
                <a:latin typeface="メイリオ" panose="020B0604030504040204" pitchFamily="50" charset="-128"/>
                <a:ea typeface="メイリオ" panose="020B0604030504040204" pitchFamily="50" charset="-128"/>
              </a:rPr>
              <a:t>。住民票を動かす必要はなく、配偶者のいる市町村に連絡する必要もありません。</a:t>
            </a:r>
            <a:endParaRPr lang="en-US" altLang="ja-JP" sz="1100" dirty="0" smtClean="0">
              <a:latin typeface="メイリオ" panose="020B0604030504040204" pitchFamily="50" charset="-128"/>
              <a:ea typeface="メイリオ" panose="020B0604030504040204" pitchFamily="50" charset="-128"/>
            </a:endParaRPr>
          </a:p>
          <a:p>
            <a:pPr marL="180975" indent="-180975"/>
            <a:r>
              <a:rPr lang="ja-JP" altLang="en-US" sz="1100" dirty="0" smtClean="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子育て世帯等臨時特別支援</a:t>
            </a:r>
            <a:r>
              <a:rPr lang="ja-JP" altLang="en-US" sz="1100" dirty="0" smtClean="0">
                <a:latin typeface="メイリオ" panose="020B0604030504040204" pitchFamily="50" charset="-128"/>
                <a:ea typeface="メイリオ" panose="020B0604030504040204" pitchFamily="50" charset="-128"/>
              </a:rPr>
              <a:t>事業については、</a:t>
            </a:r>
            <a:r>
              <a:rPr lang="ja-JP" altLang="en-US" sz="1100" dirty="0">
                <a:latin typeface="メイリオ" panose="020B0604030504040204" pitchFamily="50" charset="-128"/>
                <a:ea typeface="メイリオ" panose="020B0604030504040204" pitchFamily="50" charset="-128"/>
              </a:rPr>
              <a:t>他方の配偶者等は支給を</a:t>
            </a:r>
            <a:r>
              <a:rPr lang="ja-JP" altLang="en-US" sz="1100" dirty="0" smtClean="0">
                <a:latin typeface="メイリオ" panose="020B0604030504040204" pitchFamily="50" charset="-128"/>
                <a:ea typeface="メイリオ" panose="020B0604030504040204" pitchFamily="50" charset="-128"/>
              </a:rPr>
              <a:t>受けられません</a:t>
            </a:r>
            <a:r>
              <a:rPr lang="ja-JP" altLang="en-US" sz="1100" dirty="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p:txBody>
      </p:sp>
      <p:sp>
        <p:nvSpPr>
          <p:cNvPr id="7" name="角丸四角形 6"/>
          <p:cNvSpPr/>
          <p:nvPr/>
        </p:nvSpPr>
        <p:spPr>
          <a:xfrm>
            <a:off x="68581" y="7994517"/>
            <a:ext cx="6735171" cy="776772"/>
          </a:xfrm>
          <a:prstGeom prst="roundRect">
            <a:avLst/>
          </a:prstGeom>
          <a:solidFill>
            <a:schemeClr val="bg1"/>
          </a:solidFill>
          <a:ln w="88900"/>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600" dirty="0" smtClean="0">
                <a:solidFill>
                  <a:schemeClr val="accent1"/>
                </a:solidFill>
                <a:latin typeface="メイリオ" panose="020B0604030504040204" pitchFamily="50" charset="-128"/>
                <a:ea typeface="メイリオ" panose="020B0604030504040204" pitchFamily="50" charset="-128"/>
              </a:rPr>
              <a:t>吉富町役場　子育て健康課</a:t>
            </a:r>
            <a:endParaRPr kumimoji="1" lang="en-US" altLang="ja-JP" sz="1600" dirty="0" smtClean="0">
              <a:solidFill>
                <a:schemeClr val="accent1"/>
              </a:solidFill>
              <a:latin typeface="メイリオ" panose="020B0604030504040204" pitchFamily="50" charset="-128"/>
              <a:ea typeface="メイリオ" panose="020B0604030504040204" pitchFamily="50" charset="-128"/>
            </a:endParaRPr>
          </a:p>
          <a:p>
            <a:pPr algn="ctr"/>
            <a:r>
              <a:rPr lang="ja-JP" altLang="ja-JP" dirty="0" smtClean="0">
                <a:solidFill>
                  <a:schemeClr val="accent1"/>
                </a:solidFill>
              </a:rPr>
              <a:t>☎</a:t>
            </a:r>
            <a:r>
              <a:rPr lang="ja-JP" altLang="en-US" dirty="0" smtClean="0">
                <a:solidFill>
                  <a:schemeClr val="accent1"/>
                </a:solidFill>
              </a:rPr>
              <a:t>０９７９－２４－１１３３</a:t>
            </a:r>
            <a:endParaRPr kumimoji="1" lang="ja-JP" altLang="en-US" sz="1600" dirty="0">
              <a:solidFill>
                <a:schemeClr val="accent1"/>
              </a:solidFill>
              <a:latin typeface="メイリオ" panose="020B0604030504040204" pitchFamily="50" charset="-128"/>
              <a:ea typeface="メイリオ" panose="020B0604030504040204" pitchFamily="50" charset="-128"/>
            </a:endParaRPr>
          </a:p>
        </p:txBody>
      </p:sp>
      <p:sp>
        <p:nvSpPr>
          <p:cNvPr id="2" name="角丸四角形 1"/>
          <p:cNvSpPr/>
          <p:nvPr/>
        </p:nvSpPr>
        <p:spPr>
          <a:xfrm>
            <a:off x="103276" y="7551068"/>
            <a:ext cx="2686726" cy="353686"/>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19" b="1" dirty="0">
                <a:latin typeface="メイリオ" panose="020B0604030504040204" pitchFamily="50" charset="-128"/>
                <a:ea typeface="メイリオ" panose="020B0604030504040204" pitchFamily="50" charset="-128"/>
              </a:rPr>
              <a:t>お問い合わせは</a:t>
            </a:r>
          </a:p>
        </p:txBody>
      </p:sp>
      <p:sp>
        <p:nvSpPr>
          <p:cNvPr id="6" name="角丸四角形 5"/>
          <p:cNvSpPr/>
          <p:nvPr/>
        </p:nvSpPr>
        <p:spPr>
          <a:xfrm>
            <a:off x="111865" y="4957455"/>
            <a:ext cx="3038807" cy="232303"/>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こんなときはどうなるの？</a:t>
            </a:r>
            <a:endParaRPr kumimoji="1" lang="ja-JP" altLang="en-US" sz="16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1" y="8835190"/>
            <a:ext cx="6858000" cy="1070810"/>
            <a:chOff x="1" y="8835190"/>
            <a:chExt cx="6858000" cy="1070809"/>
          </a:xfrm>
          <a:solidFill>
            <a:schemeClr val="bg2">
              <a:lumMod val="25000"/>
            </a:schemeClr>
          </a:solidFill>
        </p:grpSpPr>
        <p:sp>
          <p:nvSpPr>
            <p:cNvPr id="9" name="正方形/長方形 8"/>
            <p:cNvSpPr/>
            <p:nvPr/>
          </p:nvSpPr>
          <p:spPr>
            <a:xfrm>
              <a:off x="1" y="8835190"/>
              <a:ext cx="6858000" cy="1070809"/>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1919"/>
            </a:p>
          </p:txBody>
        </p:sp>
        <p:sp>
          <p:nvSpPr>
            <p:cNvPr id="10" name="テキスト ボックス 9"/>
            <p:cNvSpPr txBox="1"/>
            <p:nvPr/>
          </p:nvSpPr>
          <p:spPr>
            <a:xfrm>
              <a:off x="120859" y="8949240"/>
              <a:ext cx="6514832" cy="210955"/>
            </a:xfrm>
            <a:prstGeom prst="rect">
              <a:avLst/>
            </a:prstGeom>
            <a:grpFill/>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en-US" altLang="ja-JP" sz="979" dirty="0" smtClean="0">
                  <a:solidFill>
                    <a:schemeClr val="bg1"/>
                  </a:solidFill>
                  <a:latin typeface="ＭＳ Ｐゴシック" panose="020B0600070205080204" pitchFamily="50" charset="-128"/>
                </a:rPr>
                <a:t>｢</a:t>
              </a:r>
              <a:r>
                <a:rPr lang="ja-JP" altLang="en-US" sz="979" dirty="0" smtClean="0">
                  <a:solidFill>
                    <a:schemeClr val="bg1"/>
                  </a:solidFill>
                  <a:latin typeface="ＭＳ Ｐゴシック" panose="020B0600070205080204" pitchFamily="50" charset="-128"/>
                </a:rPr>
                <a:t>子育て世帯への臨時特別給付</a:t>
              </a:r>
              <a:r>
                <a:rPr lang="ja-JP" altLang="en-US" sz="979" dirty="0">
                  <a:solidFill>
                    <a:schemeClr val="bg1"/>
                  </a:solidFill>
                  <a:latin typeface="ＭＳ Ｐゴシック" panose="020B0600070205080204" pitchFamily="50" charset="-128"/>
                </a:rPr>
                <a:t>金</a:t>
              </a:r>
              <a:r>
                <a:rPr lang="en-US" altLang="ja-JP" sz="979" dirty="0" smtClean="0">
                  <a:solidFill>
                    <a:schemeClr val="bg1"/>
                  </a:solidFill>
                  <a:latin typeface="ＭＳ Ｐゴシック" panose="020B0600070205080204" pitchFamily="50" charset="-128"/>
                </a:rPr>
                <a:t>｣</a:t>
              </a:r>
              <a:r>
                <a:rPr lang="ja-JP" altLang="en-US" sz="979" dirty="0" smtClean="0">
                  <a:solidFill>
                    <a:schemeClr val="bg1"/>
                  </a:solidFill>
                  <a:latin typeface="ＭＳ Ｐゴシック" panose="020B0600070205080204" pitchFamily="50" charset="-128"/>
                </a:rPr>
                <a:t>に関する</a:t>
              </a:r>
              <a:r>
                <a:rPr lang="ja-JP" altLang="en-US" sz="1371" b="1" dirty="0" smtClean="0">
                  <a:solidFill>
                    <a:srgbClr val="F79646"/>
                  </a:solidFill>
                  <a:latin typeface="ＭＳ Ｐゴシック" panose="020B0600070205080204" pitchFamily="50" charset="-128"/>
                </a:rPr>
                <a:t>“</a:t>
              </a:r>
              <a:r>
                <a:rPr lang="ja-JP" altLang="en-US" sz="1371" b="1" dirty="0">
                  <a:solidFill>
                    <a:srgbClr val="F79646"/>
                  </a:solidFill>
                  <a:latin typeface="ＭＳ Ｐゴシック" panose="020B0600070205080204" pitchFamily="50" charset="-128"/>
                </a:rPr>
                <a:t>振り込め詐欺”</a:t>
              </a:r>
              <a:r>
                <a:rPr lang="ja-JP" altLang="en-US" sz="979" dirty="0">
                  <a:solidFill>
                    <a:schemeClr val="bg1"/>
                  </a:solidFill>
                  <a:latin typeface="ＭＳ Ｐゴシック" panose="020B0600070205080204" pitchFamily="50" charset="-128"/>
                </a:rPr>
                <a:t>や</a:t>
              </a:r>
              <a:r>
                <a:rPr lang="ja-JP" altLang="en-US" sz="1371" b="1" dirty="0">
                  <a:solidFill>
                    <a:srgbClr val="F79646"/>
                  </a:solidFill>
                  <a:latin typeface="ＭＳ Ｐゴシック" panose="020B0600070205080204" pitchFamily="50" charset="-128"/>
                </a:rPr>
                <a:t>“個人情報の詐取”</a:t>
              </a:r>
              <a:r>
                <a:rPr lang="ja-JP" altLang="en-US" sz="979" dirty="0">
                  <a:solidFill>
                    <a:schemeClr val="bg1"/>
                  </a:solidFill>
                  <a:latin typeface="ＭＳ Ｐゴシック" panose="020B0600070205080204" pitchFamily="50" charset="-128"/>
                </a:rPr>
                <a:t>にご注意ください。</a:t>
              </a:r>
            </a:p>
          </p:txBody>
        </p:sp>
        <p:sp>
          <p:nvSpPr>
            <p:cNvPr id="12" name="テキスト ボックス 11"/>
            <p:cNvSpPr txBox="1"/>
            <p:nvPr/>
          </p:nvSpPr>
          <p:spPr>
            <a:xfrm>
              <a:off x="103375" y="9274245"/>
              <a:ext cx="6532316" cy="504000"/>
            </a:xfrm>
            <a:prstGeom prst="rect">
              <a:avLst/>
            </a:prstGeom>
            <a:grpFill/>
          </p:spPr>
          <p:txBody>
            <a:bodyPr wrap="square" lIns="0" tIns="0" rIns="0" bIns="0">
              <a:spAutoFit/>
            </a:bodyPr>
            <a:lstStyle/>
            <a:p>
              <a:pPr fontAlgn="auto">
                <a:spcBef>
                  <a:spcPts val="0"/>
                </a:spcBef>
                <a:spcAft>
                  <a:spcPts val="0"/>
                </a:spcAft>
                <a:defRPr/>
              </a:pPr>
              <a:r>
                <a:rPr lang="ja-JP" altLang="en-US" sz="1050" dirty="0">
                  <a:solidFill>
                    <a:schemeClr val="bg1"/>
                  </a:solidFill>
                  <a:latin typeface="+mn-ea"/>
                  <a:ea typeface="+mn-ea"/>
                </a:rPr>
                <a:t>ご自宅や職場など</a:t>
              </a:r>
              <a:r>
                <a:rPr lang="ja-JP" altLang="en-US" sz="1050" dirty="0" smtClean="0">
                  <a:solidFill>
                    <a:schemeClr val="bg1"/>
                  </a:solidFill>
                  <a:latin typeface="+mn-ea"/>
                  <a:ea typeface="+mn-ea"/>
                </a:rPr>
                <a:t>に</a:t>
              </a:r>
              <a:r>
                <a:rPr lang="ja-JP" altLang="en-US" sz="1050" dirty="0">
                  <a:solidFill>
                    <a:schemeClr val="bg1"/>
                  </a:solidFill>
                  <a:latin typeface="+mn-ea"/>
                </a:rPr>
                <a:t>吉富町</a:t>
              </a:r>
              <a:r>
                <a:rPr lang="ja-JP" altLang="en-US" sz="1050" dirty="0" smtClean="0">
                  <a:solidFill>
                    <a:schemeClr val="bg1"/>
                  </a:solidFill>
                  <a:latin typeface="+mn-ea"/>
                  <a:ea typeface="+mn-ea"/>
                </a:rPr>
                <a:t>から問い合わせを行うことがありますが、ＡＴＭ（現金自動預払機）の操作をお願いすることや、支給のための手数料などの振り込みを求めることは絶対にありません。もし、不審な電話がかかってきた場合にはすぐに</a:t>
              </a:r>
              <a:r>
                <a:rPr lang="ja-JP" altLang="en-US" sz="1050" dirty="0">
                  <a:solidFill>
                    <a:schemeClr val="bg1"/>
                  </a:solidFill>
                  <a:latin typeface="+mn-ea"/>
                </a:rPr>
                <a:t>吉富町</a:t>
              </a:r>
              <a:r>
                <a:rPr lang="ja-JP" altLang="en-US" sz="1050" dirty="0" smtClean="0">
                  <a:solidFill>
                    <a:schemeClr val="bg1"/>
                  </a:solidFill>
                  <a:latin typeface="+mn-ea"/>
                  <a:ea typeface="+mn-ea"/>
                </a:rPr>
                <a:t>の窓口又は最寄り</a:t>
              </a:r>
              <a:r>
                <a:rPr lang="ja-JP" altLang="en-US" sz="1050" dirty="0">
                  <a:solidFill>
                    <a:schemeClr val="bg1"/>
                  </a:solidFill>
                  <a:latin typeface="+mn-ea"/>
                  <a:ea typeface="+mn-ea"/>
                </a:rPr>
                <a:t>の</a:t>
              </a:r>
              <a:r>
                <a:rPr lang="ja-JP" altLang="en-US" sz="1050" dirty="0" smtClean="0">
                  <a:solidFill>
                    <a:schemeClr val="bg1"/>
                  </a:solidFill>
                  <a:latin typeface="+mn-ea"/>
                  <a:ea typeface="+mn-ea"/>
                </a:rPr>
                <a:t>警察に</a:t>
              </a:r>
              <a:r>
                <a:rPr lang="ja-JP" altLang="en-US" sz="1050" dirty="0">
                  <a:solidFill>
                    <a:schemeClr val="bg1"/>
                  </a:solidFill>
                  <a:latin typeface="+mn-ea"/>
                  <a:ea typeface="+mn-ea"/>
                </a:rPr>
                <a:t>ご連絡ください</a:t>
              </a:r>
              <a:r>
                <a:rPr lang="ja-JP" altLang="en-US" sz="800" dirty="0">
                  <a:solidFill>
                    <a:schemeClr val="bg1"/>
                  </a:solidFill>
                  <a:latin typeface="+mn-ea"/>
                  <a:ea typeface="+mn-ea"/>
                </a:rPr>
                <a:t>。</a:t>
              </a:r>
            </a:p>
          </p:txBody>
        </p:sp>
      </p:grpSp>
      <p:pic>
        <p:nvPicPr>
          <p:cNvPr id="14" name="図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7477400"/>
            <a:ext cx="3810705" cy="456432"/>
          </a:xfrm>
          <a:prstGeom prst="rect">
            <a:avLst/>
          </a:prstGeom>
        </p:spPr>
      </p:pic>
      <p:sp>
        <p:nvSpPr>
          <p:cNvPr id="11" name="テキスト ボックス 10"/>
          <p:cNvSpPr txBox="1"/>
          <p:nvPr/>
        </p:nvSpPr>
        <p:spPr>
          <a:xfrm>
            <a:off x="191473" y="197306"/>
            <a:ext cx="6514832" cy="3285777"/>
          </a:xfrm>
          <a:prstGeom prst="rect">
            <a:avLst/>
          </a:prstGeom>
          <a:solidFill>
            <a:schemeClr val="bg1"/>
          </a:solidFill>
          <a:ln w="63500">
            <a:solidFill>
              <a:srgbClr val="FF9900"/>
            </a:solidFill>
          </a:ln>
          <a:effectLst/>
        </p:spPr>
        <p:txBody>
          <a:bodyPr wrap="square" rtlCol="0">
            <a:noAutofit/>
          </a:bodyPr>
          <a:lstStyle/>
          <a:p>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原則「プッシュ型」での支給です。</a:t>
            </a:r>
            <a:endParaRPr kumimoji="1" lang="en-US" altLang="ja-JP" sz="1696" b="1"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696" b="1" dirty="0">
                <a:solidFill>
                  <a:schemeClr val="accent5">
                    <a:lumMod val="75000"/>
                  </a:schemeClr>
                </a:solidFill>
                <a:latin typeface="メイリオ" panose="020B0604030504040204" pitchFamily="50" charset="-128"/>
                <a:ea typeface="メイリオ" panose="020B0604030504040204" pitchFamily="50" charset="-128"/>
              </a:rPr>
              <a:t>吉富町</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では、</a:t>
            </a:r>
            <a:r>
              <a:rPr kumimoji="1" lang="en-US" altLang="ja-JP" sz="1696" b="1" dirty="0" smtClean="0">
                <a:solidFill>
                  <a:schemeClr val="accent5">
                    <a:lumMod val="75000"/>
                  </a:schemeClr>
                </a:solidFill>
                <a:latin typeface="メイリオ" panose="020B0604030504040204" pitchFamily="50" charset="-128"/>
                <a:ea typeface="メイリオ" panose="020B0604030504040204" pitchFamily="50" charset="-128"/>
              </a:rPr>
              <a:t>12</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696" b="1" dirty="0" smtClean="0">
                <a:solidFill>
                  <a:schemeClr val="accent5">
                    <a:lumMod val="75000"/>
                  </a:schemeClr>
                </a:solidFill>
                <a:latin typeface="メイリオ" panose="020B0604030504040204" pitchFamily="50" charset="-128"/>
                <a:ea typeface="メイリオ" panose="020B0604030504040204" pitchFamily="50" charset="-128"/>
              </a:rPr>
              <a:t>27</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日（月）に支給する</a:t>
            </a:r>
            <a:r>
              <a:rPr kumimoji="1" lang="ja-JP" altLang="en-US" sz="1696" b="1" dirty="0">
                <a:solidFill>
                  <a:schemeClr val="accent5">
                    <a:lumMod val="75000"/>
                  </a:schemeClr>
                </a:solidFill>
                <a:latin typeface="メイリオ" panose="020B0604030504040204" pitchFamily="50" charset="-128"/>
                <a:ea typeface="メイリオ" panose="020B0604030504040204" pitchFamily="50" charset="-128"/>
              </a:rPr>
              <a:t>予定</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です。</a:t>
            </a:r>
            <a:r>
              <a:rPr kumimoji="1" lang="ja-JP" altLang="en-US" sz="1200" b="1" dirty="0" smtClean="0">
                <a:solidFill>
                  <a:schemeClr val="accent5">
                    <a:lumMod val="75000"/>
                  </a:schemeClr>
                </a:solidFill>
                <a:latin typeface="メイリオ" panose="020B0604030504040204" pitchFamily="50" charset="-128"/>
                <a:ea typeface="メイリオ" panose="020B0604030504040204" pitchFamily="50" charset="-128"/>
              </a:rPr>
              <a:t>（申請が必要な方を除く）</a:t>
            </a:r>
            <a:endParaRPr kumimoji="1" lang="en-US" altLang="ja-JP" sz="1200" b="1"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3" name="角丸四角形 12"/>
          <p:cNvSpPr/>
          <p:nvPr/>
        </p:nvSpPr>
        <p:spPr>
          <a:xfrm>
            <a:off x="479392" y="959729"/>
            <a:ext cx="1301486" cy="242619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80" dirty="0" smtClean="0">
                <a:solidFill>
                  <a:schemeClr val="accent5">
                    <a:lumMod val="75000"/>
                  </a:schemeClr>
                </a:solidFill>
                <a:latin typeface="メイリオ" panose="020B0604030504040204" pitchFamily="50" charset="-128"/>
                <a:ea typeface="メイリオ" panose="020B0604030504040204" pitchFamily="50" charset="-128"/>
              </a:rPr>
              <a:t>吉富町</a:t>
            </a:r>
            <a:endParaRPr kumimoji="1" lang="ja-JP" altLang="en-US" sz="198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5" name="角丸四角形 14"/>
          <p:cNvSpPr/>
          <p:nvPr/>
        </p:nvSpPr>
        <p:spPr>
          <a:xfrm>
            <a:off x="4992841" y="959729"/>
            <a:ext cx="1376732" cy="242619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80" dirty="0">
                <a:solidFill>
                  <a:schemeClr val="accent5">
                    <a:lumMod val="75000"/>
                  </a:schemeClr>
                </a:solidFill>
                <a:latin typeface="メイリオ" panose="020B0604030504040204" pitchFamily="50" charset="-128"/>
                <a:ea typeface="メイリオ" panose="020B0604030504040204" pitchFamily="50" charset="-128"/>
              </a:rPr>
              <a:t>子育て</a:t>
            </a:r>
            <a:endParaRPr kumimoji="1" lang="en-US" altLang="ja-JP" sz="1980" dirty="0">
              <a:solidFill>
                <a:schemeClr val="accent5">
                  <a:lumMod val="75000"/>
                </a:schemeClr>
              </a:solidFill>
              <a:latin typeface="メイリオ" panose="020B0604030504040204" pitchFamily="50" charset="-128"/>
              <a:ea typeface="メイリオ" panose="020B0604030504040204" pitchFamily="50" charset="-128"/>
            </a:endParaRPr>
          </a:p>
          <a:p>
            <a:pPr algn="ctr"/>
            <a:r>
              <a:rPr kumimoji="1" lang="ja-JP" altLang="en-US" sz="1980" dirty="0" smtClean="0">
                <a:solidFill>
                  <a:schemeClr val="accent5">
                    <a:lumMod val="75000"/>
                  </a:schemeClr>
                </a:solidFill>
                <a:latin typeface="メイリオ" panose="020B0604030504040204" pitchFamily="50" charset="-128"/>
                <a:ea typeface="メイリオ" panose="020B0604030504040204" pitchFamily="50" charset="-128"/>
              </a:rPr>
              <a:t>世帯</a:t>
            </a:r>
            <a:endParaRPr kumimoji="1" lang="en-US" altLang="ja-JP" sz="1980" dirty="0" smtClean="0">
              <a:solidFill>
                <a:schemeClr val="accent5">
                  <a:lumMod val="75000"/>
                </a:schemeClr>
              </a:solidFill>
              <a:latin typeface="メイリオ" panose="020B0604030504040204" pitchFamily="50" charset="-128"/>
              <a:ea typeface="メイリオ" panose="020B0604030504040204" pitchFamily="50" charset="-128"/>
            </a:endParaRPr>
          </a:p>
          <a:p>
            <a:pPr algn="ctr"/>
            <a:endParaRPr kumimoji="1" lang="en-US" altLang="ja-JP" sz="198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2006768" y="1072505"/>
            <a:ext cx="2760182" cy="303288"/>
          </a:xfrm>
          <a:prstGeom prst="rect">
            <a:avLst/>
          </a:prstGeom>
          <a:noFill/>
        </p:spPr>
        <p:txBody>
          <a:bodyPr wrap="square" rtlCol="0">
            <a:spAutoFit/>
          </a:bodyPr>
          <a:lstStyle/>
          <a:p>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➀給付金</a:t>
            </a:r>
            <a:r>
              <a:rPr kumimoji="1" lang="ja-JP" altLang="en-US" sz="1371" dirty="0" smtClean="0">
                <a:solidFill>
                  <a:schemeClr val="accent5">
                    <a:lumMod val="75000"/>
                  </a:schemeClr>
                </a:solidFill>
                <a:latin typeface="メイリオ" panose="020B0604030504040204" pitchFamily="50" charset="-128"/>
                <a:ea typeface="メイリオ" panose="020B0604030504040204" pitchFamily="50" charset="-128"/>
              </a:rPr>
              <a:t>のご案内を</a:t>
            </a:r>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送付します。</a:t>
            </a:r>
          </a:p>
        </p:txBody>
      </p:sp>
      <p:cxnSp>
        <p:nvCxnSpPr>
          <p:cNvPr id="17" name="直線矢印コネクタ 16"/>
          <p:cNvCxnSpPr/>
          <p:nvPr/>
        </p:nvCxnSpPr>
        <p:spPr>
          <a:xfrm flipV="1">
            <a:off x="1863021" y="1406620"/>
            <a:ext cx="3039980" cy="14521"/>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004475" y="1505996"/>
            <a:ext cx="2735656" cy="514243"/>
          </a:xfrm>
          <a:prstGeom prst="rect">
            <a:avLst/>
          </a:prstGeom>
          <a:noFill/>
        </p:spPr>
        <p:txBody>
          <a:bodyPr wrap="square" rtlCol="0">
            <a:spAutoFit/>
          </a:bodyPr>
          <a:lstStyle/>
          <a:p>
            <a:r>
              <a:rPr kumimoji="1" lang="ja-JP" altLang="en-US" sz="1371" dirty="0" smtClean="0">
                <a:solidFill>
                  <a:schemeClr val="accent5">
                    <a:lumMod val="75000"/>
                  </a:schemeClr>
                </a:solidFill>
                <a:latin typeface="メイリオ" panose="020B0604030504040204" pitchFamily="50" charset="-128"/>
                <a:ea typeface="メイリオ" panose="020B0604030504040204" pitchFamily="50" charset="-128"/>
              </a:rPr>
              <a:t>➁希望しない場合等のみ、届出書を</a:t>
            </a:r>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提出</a:t>
            </a:r>
            <a:r>
              <a:rPr kumimoji="1" lang="ja-JP" altLang="en-US" sz="1371" dirty="0" smtClean="0">
                <a:solidFill>
                  <a:schemeClr val="accent5">
                    <a:lumMod val="75000"/>
                  </a:schemeClr>
                </a:solidFill>
                <a:latin typeface="メイリオ" panose="020B0604030504040204" pitchFamily="50" charset="-128"/>
                <a:ea typeface="メイリオ" panose="020B0604030504040204" pitchFamily="50" charset="-128"/>
              </a:rPr>
              <a:t>して</a:t>
            </a:r>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ください。</a:t>
            </a:r>
          </a:p>
        </p:txBody>
      </p:sp>
      <p:cxnSp>
        <p:nvCxnSpPr>
          <p:cNvPr id="19" name="直線矢印コネクタ 18"/>
          <p:cNvCxnSpPr/>
          <p:nvPr/>
        </p:nvCxnSpPr>
        <p:spPr>
          <a:xfrm flipH="1">
            <a:off x="1849544" y="2009420"/>
            <a:ext cx="3039978" cy="9436"/>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016246" y="2092892"/>
            <a:ext cx="2694369" cy="514243"/>
          </a:xfrm>
          <a:prstGeom prst="rect">
            <a:avLst/>
          </a:prstGeom>
          <a:noFill/>
        </p:spPr>
        <p:txBody>
          <a:bodyPr wrap="square" rtlCol="0">
            <a:spAutoFit/>
          </a:bodyPr>
          <a:lstStyle/>
          <a:p>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➂児童手当登録銀行口座等へ</a:t>
            </a:r>
            <a:r>
              <a:rPr kumimoji="1" lang="ja-JP" altLang="en-US" sz="1371" dirty="0" smtClean="0">
                <a:solidFill>
                  <a:schemeClr val="accent5">
                    <a:lumMod val="75000"/>
                  </a:schemeClr>
                </a:solidFill>
                <a:latin typeface="メイリオ" panose="020B0604030504040204" pitchFamily="50" charset="-128"/>
                <a:ea typeface="メイリオ" panose="020B0604030504040204" pitchFamily="50" charset="-128"/>
              </a:rPr>
              <a:t>振り込みます</a:t>
            </a:r>
            <a:r>
              <a:rPr kumimoji="1" lang="ja-JP" altLang="en-US" sz="1132"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ja-JP" altLang="en-US" sz="1132" dirty="0">
              <a:solidFill>
                <a:schemeClr val="accent5">
                  <a:lumMod val="75000"/>
                </a:schemeClr>
              </a:solidFill>
              <a:latin typeface="メイリオ" panose="020B0604030504040204" pitchFamily="50" charset="-128"/>
              <a:ea typeface="メイリオ" panose="020B0604030504040204" pitchFamily="50" charset="-128"/>
            </a:endParaRPr>
          </a:p>
        </p:txBody>
      </p:sp>
      <p:cxnSp>
        <p:nvCxnSpPr>
          <p:cNvPr id="21" name="直線矢印コネクタ 20"/>
          <p:cNvCxnSpPr/>
          <p:nvPr/>
        </p:nvCxnSpPr>
        <p:spPr>
          <a:xfrm flipV="1">
            <a:off x="1889896" y="2582328"/>
            <a:ext cx="3013021" cy="14444"/>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081319" y="2956110"/>
            <a:ext cx="2694369" cy="430887"/>
          </a:xfrm>
          <a:prstGeom prst="rect">
            <a:avLst/>
          </a:prstGeom>
          <a:noFill/>
        </p:spPr>
        <p:txBody>
          <a:bodyPr wrap="square" rtlCol="0">
            <a:spAutoFit/>
          </a:bodyPr>
          <a:lstStyle/>
          <a:p>
            <a:r>
              <a:rPr kumimoji="1" lang="en-US" altLang="ja-JP" sz="11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一部の方については、申請書を提出してください。</a:t>
            </a:r>
            <a:endPar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endParaRPr>
          </a:p>
        </p:txBody>
      </p:sp>
      <p:cxnSp>
        <p:nvCxnSpPr>
          <p:cNvPr id="23" name="直線矢印コネクタ 22"/>
          <p:cNvCxnSpPr/>
          <p:nvPr/>
        </p:nvCxnSpPr>
        <p:spPr>
          <a:xfrm flipH="1">
            <a:off x="1863021" y="2878076"/>
            <a:ext cx="3013373" cy="971"/>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5118437" y="2339160"/>
            <a:ext cx="1161212" cy="754053"/>
          </a:xfrm>
          <a:prstGeom prst="rect">
            <a:avLst/>
          </a:prstGeom>
          <a:noFill/>
          <a:ln>
            <a:solidFill>
              <a:srgbClr val="5B9BD5"/>
            </a:solidFill>
            <a:prstDash val="lgDash"/>
          </a:ln>
        </p:spPr>
        <p:txBody>
          <a:bodyPr wrap="square" rtlCol="0">
            <a:spAutoFit/>
          </a:bodyPr>
          <a:lstStyle/>
          <a:p>
            <a:r>
              <a:rPr kumimoji="1" lang="ja-JP" altLang="en-US" sz="1100" dirty="0" smtClean="0">
                <a:solidFill>
                  <a:srgbClr val="FF0000"/>
                </a:solidFill>
                <a:latin typeface="メイリオ" panose="020B0604030504040204" pitchFamily="50" charset="-128"/>
                <a:ea typeface="メイリオ" panose="020B0604030504040204" pitchFamily="50" charset="-128"/>
              </a:rPr>
              <a:t>申請が必要な方</a:t>
            </a:r>
            <a:endParaRPr kumimoji="1" lang="en-US" altLang="ja-JP" sz="1100" dirty="0" smtClean="0">
              <a:solidFill>
                <a:srgbClr val="FF0000"/>
              </a:solidFill>
              <a:latin typeface="メイリオ" panose="020B0604030504040204" pitchFamily="50" charset="-128"/>
              <a:ea typeface="メイリオ" panose="020B0604030504040204" pitchFamily="50" charset="-128"/>
            </a:endParaRPr>
          </a:p>
          <a:p>
            <a:r>
              <a:rPr kumimoji="1" lang="ja-JP" altLang="en-US" sz="800" dirty="0" smtClean="0">
                <a:solidFill>
                  <a:srgbClr val="FF0000"/>
                </a:solidFill>
                <a:latin typeface="メイリオ" panose="020B0604030504040204" pitchFamily="50" charset="-128"/>
                <a:ea typeface="メイリオ" panose="020B0604030504040204" pitchFamily="50" charset="-128"/>
              </a:rPr>
              <a:t>（「プッシュ型」通知のお知らせが届かない方）</a:t>
            </a:r>
            <a:r>
              <a:rPr kumimoji="1" lang="en-US" altLang="ja-JP" sz="8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800" dirty="0" smtClean="0">
                <a:solidFill>
                  <a:schemeClr val="accent5">
                    <a:lumMod val="75000"/>
                  </a:schemeClr>
                </a:solidFill>
                <a:latin typeface="メイリオ" panose="020B0604030504040204" pitchFamily="50" charset="-128"/>
                <a:ea typeface="メイリオ" panose="020B0604030504040204" pitchFamily="50" charset="-128"/>
              </a:rPr>
              <a:t>高校生や新生児の保護者等</a:t>
            </a:r>
            <a:endParaRPr kumimoji="1" lang="ja-JP" altLang="en-US" sz="80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20859" y="3597133"/>
            <a:ext cx="6615291" cy="1292176"/>
          </a:xfrm>
          <a:prstGeom prst="roundRect">
            <a:avLst>
              <a:gd name="adj" fmla="val 14789"/>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私は申請が必要なの？</a:t>
            </a:r>
            <a:r>
              <a:rPr kumimoji="1" lang="ja-JP" altLang="en-US" sz="1100" b="1" u="sng" dirty="0" smtClean="0">
                <a:solidFill>
                  <a:schemeClr val="accent5">
                    <a:lumMod val="75000"/>
                  </a:schemeClr>
                </a:solidFill>
                <a:latin typeface="メイリオ" panose="020B0604030504040204" pitchFamily="50" charset="-128"/>
                <a:ea typeface="メイリオ" panose="020B0604030504040204" pitchFamily="50" charset="-128"/>
              </a:rPr>
              <a:t>（申請が必要な</a:t>
            </a:r>
            <a:r>
              <a:rPr kumimoji="1" lang="ja-JP" altLang="en-US" sz="1100" b="1" u="sng" dirty="0">
                <a:solidFill>
                  <a:schemeClr val="accent5">
                    <a:lumMod val="75000"/>
                  </a:schemeClr>
                </a:solidFill>
                <a:latin typeface="メイリオ" panose="020B0604030504040204" pitchFamily="50" charset="-128"/>
                <a:ea typeface="メイリオ" panose="020B0604030504040204" pitchFamily="50" charset="-128"/>
              </a:rPr>
              <a:t>方＝「プッシュ型</a:t>
            </a:r>
            <a:r>
              <a:rPr kumimoji="1" lang="ja-JP" altLang="en-US" sz="1100" b="1" u="sng" dirty="0" smtClean="0">
                <a:solidFill>
                  <a:schemeClr val="accent5">
                    <a:lumMod val="75000"/>
                  </a:schemeClr>
                </a:solidFill>
                <a:latin typeface="メイリオ" panose="020B0604030504040204" pitchFamily="50" charset="-128"/>
                <a:ea typeface="メイリオ" panose="020B0604030504040204" pitchFamily="50" charset="-128"/>
              </a:rPr>
              <a:t>」でのお知らせ</a:t>
            </a:r>
            <a:r>
              <a:rPr kumimoji="1" lang="ja-JP" altLang="en-US" sz="1100" b="1" u="sng" dirty="0">
                <a:solidFill>
                  <a:schemeClr val="accent5">
                    <a:lumMod val="75000"/>
                  </a:schemeClr>
                </a:solidFill>
                <a:latin typeface="メイリオ" panose="020B0604030504040204" pitchFamily="50" charset="-128"/>
                <a:ea typeface="メイリオ" panose="020B0604030504040204" pitchFamily="50" charset="-128"/>
              </a:rPr>
              <a:t>が届かない方）</a:t>
            </a:r>
            <a:endParaRPr kumimoji="1" lang="en-US" altLang="ja-JP" sz="11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例えば、次に</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記載</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する方は申請が原則必要ですが、</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吉富町</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が所得＋口座情報を把握している場合は改めての申請は不要になります。</a:t>
            </a:r>
            <a:r>
              <a:rPr kumimoji="1" lang="en-US" altLang="ja-JP" sz="11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詳しく</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は下記窓口</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までお問い合わせください</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ja-JP" altLang="en-US" sz="1100" u="sng"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令和</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３年９月</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30</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日時点で</a:t>
            </a:r>
            <a:r>
              <a:rPr kumimoji="1" lang="ja-JP" altLang="en-US" sz="1100" u="sng" dirty="0">
                <a:solidFill>
                  <a:srgbClr val="FF0000"/>
                </a:solidFill>
                <a:latin typeface="メイリオ" panose="020B0604030504040204" pitchFamily="50" charset="-128"/>
                <a:ea typeface="メイリオ" panose="020B0604030504040204" pitchFamily="50" charset="-128"/>
              </a:rPr>
              <a:t>高校生</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（平成</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15</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2</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日～平成</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18</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1</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日生まれ）の児童（保護者</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の　所得</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が児童手当（本則給付</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）と同等未満の所得）である保護者</a:t>
            </a:r>
            <a:endParaRPr kumimoji="1" lang="en-US" altLang="ja-JP" sz="11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令和</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年３月までに生まれた児童手当（本則給付）支給対象児童（</a:t>
            </a:r>
            <a:r>
              <a:rPr kumimoji="1" lang="ja-JP" altLang="en-US" sz="1100" u="sng" dirty="0">
                <a:solidFill>
                  <a:srgbClr val="FF0000"/>
                </a:solidFill>
                <a:latin typeface="メイリオ" panose="020B0604030504040204" pitchFamily="50" charset="-128"/>
                <a:ea typeface="メイリオ" panose="020B0604030504040204" pitchFamily="50" charset="-128"/>
              </a:rPr>
              <a:t>新生児</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）の保護者</a:t>
            </a:r>
            <a:r>
              <a:rPr kumimoji="1" lang="ja-JP" altLang="en-US" sz="1100" dirty="0" smtClean="0">
                <a:solidFill>
                  <a:schemeClr val="tx1"/>
                </a:solidFill>
                <a:latin typeface="メイリオ" panose="020B0604030504040204" pitchFamily="50" charset="-128"/>
                <a:ea typeface="メイリオ" panose="020B0604030504040204" pitchFamily="50" charset="-128"/>
              </a:rPr>
              <a:t>　</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等</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9797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2270</TotalTime>
  <Words>1059</Words>
  <Application>Microsoft Office PowerPoint</Application>
  <PresentationFormat>A4 210 x 297 mm</PresentationFormat>
  <Paragraphs>53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LGPC039</cp:lastModifiedBy>
  <cp:revision>244</cp:revision>
  <cp:lastPrinted>2021-12-15T05:02:37Z</cp:lastPrinted>
  <dcterms:created xsi:type="dcterms:W3CDTF">2020-04-07T04:57:46Z</dcterms:created>
  <dcterms:modified xsi:type="dcterms:W3CDTF">2021-12-16T02:15:50Z</dcterms:modified>
</cp:coreProperties>
</file>