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708" r:id="rId4"/>
  </p:sldMasterIdLst>
  <p:notesMasterIdLst>
    <p:notesMasterId r:id="rId6"/>
  </p:notesMasterIdLst>
  <p:sldIdLst>
    <p:sldId id="384" r:id="rId5"/>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リーフレット" id="{11E24357-F9FC-457D-98C8-94EB97B44FC9}">
          <p14:sldIdLst>
            <p14:sldId id="384"/>
          </p14:sldIdLst>
        </p14:section>
      </p14:sectionLst>
    </p:ext>
    <p:ext uri="{EFAFB233-063F-42B5-8137-9DF3F51BA10A}">
      <p15:sldGuideLst xmlns:p15="http://schemas.microsoft.com/office/powerpoint/2012/main">
        <p15:guide id="1" orient="horz" pos="3120" userDrawn="1">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33CCFF"/>
    <a:srgbClr val="53D2FF"/>
    <a:srgbClr val="C081FF"/>
    <a:srgbClr val="F8EBFF"/>
    <a:srgbClr val="E5B7FF"/>
    <a:srgbClr val="FCFEB0"/>
    <a:srgbClr val="CC99FF"/>
    <a:srgbClr val="9999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2E58BD-8ADA-4EC5-BCC2-57D0E93B7264}" v="270" dt="2024-01-24T08:36:53.519"/>
    <p1510:client id="{823B0FC5-86B0-4111-99D7-A61122DE4263}" v="9" dt="2024-01-24T08:49:05.76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118" autoAdjust="0"/>
  </p:normalViewPr>
  <p:slideViewPr>
    <p:cSldViewPr>
      <p:cViewPr>
        <p:scale>
          <a:sx n="200" d="100"/>
          <a:sy n="200" d="100"/>
        </p:scale>
        <p:origin x="258" y="-7860"/>
      </p:cViewPr>
      <p:guideLst>
        <p:guide orient="horz" pos="3120"/>
        <p:guide pos="2160"/>
      </p:guideLst>
    </p:cSldViewPr>
  </p:slideViewPr>
  <p:notesTextViewPr>
    <p:cViewPr>
      <p:scale>
        <a:sx n="100" d="100"/>
        <a:sy n="100" d="100"/>
      </p:scale>
      <p:origin x="0" y="0"/>
    </p:cViewPr>
  </p:notesTextViewPr>
  <p:sorterViewPr>
    <p:cViewPr>
      <p:scale>
        <a:sx n="100" d="100"/>
        <a:sy n="100" d="100"/>
      </p:scale>
      <p:origin x="0" y="0"/>
    </p:cViewPr>
  </p:sorter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6"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9" tIns="45696" rIns="91399" bIns="45696" numCol="1" anchor="t" anchorCtr="0" compatLnSpc="1">
            <a:prstTxWarp prst="textNoShape">
              <a:avLst/>
            </a:prstTxWarp>
          </a:bodyPr>
          <a:lstStyle>
            <a:lvl1pPr>
              <a:defRPr sz="1200">
                <a:ea typeface="ＭＳ Ｐゴシック" pitchFamily="50" charset="-128"/>
              </a:defRPr>
            </a:lvl1pPr>
          </a:lstStyle>
          <a:p>
            <a:pPr>
              <a:defRPr/>
            </a:pPr>
            <a:endParaRPr lang="en-US" altLang="ja-JP"/>
          </a:p>
        </p:txBody>
      </p:sp>
      <p:sp>
        <p:nvSpPr>
          <p:cNvPr id="14339" name="Rectangle 3"/>
          <p:cNvSpPr>
            <a:spLocks noGrp="1" noChangeArrowheads="1"/>
          </p:cNvSpPr>
          <p:nvPr>
            <p:ph type="dt" idx="1"/>
          </p:nvPr>
        </p:nvSpPr>
        <p:spPr bwMode="auto">
          <a:xfrm>
            <a:off x="3856044"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9" tIns="45696" rIns="91399" bIns="45696" numCol="1" anchor="t" anchorCtr="0" compatLnSpc="1">
            <a:prstTxWarp prst="textNoShape">
              <a:avLst/>
            </a:prstTxWarp>
          </a:bodyPr>
          <a:lstStyle>
            <a:lvl1pPr algn="r">
              <a:defRPr sz="1200">
                <a:ea typeface="ＭＳ Ｐゴシック" pitchFamily="50" charset="-128"/>
              </a:defRPr>
            </a:lvl1pPr>
          </a:lstStyle>
          <a:p>
            <a:pPr>
              <a:defRPr/>
            </a:pPr>
            <a:endParaRPr lang="en-US" altLang="ja-JP"/>
          </a:p>
        </p:txBody>
      </p:sp>
      <p:sp>
        <p:nvSpPr>
          <p:cNvPr id="17412" name="Rectangle 4"/>
          <p:cNvSpPr>
            <a:spLocks noGrp="1" noRot="1" noChangeAspect="1" noChangeArrowheads="1" noTextEdit="1"/>
          </p:cNvSpPr>
          <p:nvPr>
            <p:ph type="sldImg" idx="2"/>
          </p:nvPr>
        </p:nvSpPr>
        <p:spPr bwMode="auto">
          <a:xfrm>
            <a:off x="2114550" y="746125"/>
            <a:ext cx="2579688" cy="37258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41" name="Rectangle 5"/>
          <p:cNvSpPr>
            <a:spLocks noGrp="1" noChangeArrowheads="1"/>
          </p:cNvSpPr>
          <p:nvPr>
            <p:ph type="body" sz="quarter" idx="3"/>
          </p:nvPr>
        </p:nvSpPr>
        <p:spPr bwMode="auto">
          <a:xfrm>
            <a:off x="681038" y="4721225"/>
            <a:ext cx="5445125" cy="447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9" tIns="45696" rIns="91399" bIns="45696"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4342" name="Rectangle 6"/>
          <p:cNvSpPr>
            <a:spLocks noGrp="1" noChangeArrowheads="1"/>
          </p:cNvSpPr>
          <p:nvPr>
            <p:ph type="ftr" sz="quarter" idx="4"/>
          </p:nvPr>
        </p:nvSpPr>
        <p:spPr bwMode="auto">
          <a:xfrm>
            <a:off x="6" y="9440869"/>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9" tIns="45696" rIns="91399" bIns="45696" numCol="1" anchor="b" anchorCtr="0" compatLnSpc="1">
            <a:prstTxWarp prst="textNoShape">
              <a:avLst/>
            </a:prstTxWarp>
          </a:bodyPr>
          <a:lstStyle>
            <a:lvl1pPr>
              <a:defRPr sz="1200">
                <a:ea typeface="ＭＳ Ｐゴシック" pitchFamily="50" charset="-128"/>
              </a:defRPr>
            </a:lvl1pPr>
          </a:lstStyle>
          <a:p>
            <a:pPr>
              <a:defRPr/>
            </a:pPr>
            <a:endParaRPr lang="en-US" altLang="ja-JP"/>
          </a:p>
        </p:txBody>
      </p:sp>
      <p:sp>
        <p:nvSpPr>
          <p:cNvPr id="14343" name="Rectangle 7"/>
          <p:cNvSpPr>
            <a:spLocks noGrp="1" noChangeArrowheads="1"/>
          </p:cNvSpPr>
          <p:nvPr>
            <p:ph type="sldNum" sz="quarter" idx="5"/>
          </p:nvPr>
        </p:nvSpPr>
        <p:spPr bwMode="auto">
          <a:xfrm>
            <a:off x="3856044" y="9440869"/>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9" tIns="45696" rIns="91399" bIns="45696" numCol="1" anchor="b" anchorCtr="0" compatLnSpc="1">
            <a:prstTxWarp prst="textNoShape">
              <a:avLst/>
            </a:prstTxWarp>
          </a:bodyPr>
          <a:lstStyle>
            <a:lvl1pPr algn="r">
              <a:defRPr sz="1200">
                <a:ea typeface="ＭＳ Ｐゴシック" pitchFamily="50" charset="-128"/>
              </a:defRPr>
            </a:lvl1pPr>
          </a:lstStyle>
          <a:p>
            <a:pPr>
              <a:defRPr/>
            </a:pPr>
            <a:fld id="{B020DC72-C2EF-4EFF-893B-9C3B8AA2AC63}" type="slidenum">
              <a:rPr lang="en-US" altLang="ja-JP"/>
              <a:pPr>
                <a:defRPr/>
              </a:pPr>
              <a:t>‹#›</a:t>
            </a:fld>
            <a:endParaRPr lang="en-US" altLang="ja-JP"/>
          </a:p>
        </p:txBody>
      </p:sp>
    </p:spTree>
    <p:extLst>
      <p:ext uri="{BB962C8B-B14F-4D97-AF65-F5344CB8AC3E}">
        <p14:creationId xmlns:p14="http://schemas.microsoft.com/office/powerpoint/2010/main" val="25379099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020DC72-C2EF-4EFF-893B-9C3B8AA2AC63}" type="slidenum">
              <a:rPr kumimoji="1" lang="en-US" altLang="ja-JP" sz="1200" b="0" i="0" u="none" strike="noStrike" kern="1200" cap="none" spc="0" normalizeH="0" baseline="0" noProof="0" smtClean="0">
                <a:ln>
                  <a:noFill/>
                </a:ln>
                <a:solidFill>
                  <a:srgbClr val="000000"/>
                </a:solidFill>
                <a:effectLst/>
                <a:uLnTx/>
                <a:uFillTx/>
                <a:latin typeface="Arial"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0</a:t>
            </a:fld>
            <a:endParaRPr kumimoji="1" lang="en-US" altLang="ja-JP" sz="1200" b="0"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Tree>
    <p:extLst>
      <p:ext uri="{BB962C8B-B14F-4D97-AF65-F5344CB8AC3E}">
        <p14:creationId xmlns:p14="http://schemas.microsoft.com/office/powerpoint/2010/main" val="439187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510812-3533-A52D-1F0F-28EC1E8ADEC0}"/>
              </a:ext>
            </a:extLst>
          </p:cNvPr>
          <p:cNvSpPr>
            <a:spLocks noGrp="1"/>
          </p:cNvSpPr>
          <p:nvPr>
            <p:ph type="ctrTitle"/>
          </p:nvPr>
        </p:nvSpPr>
        <p:spPr>
          <a:xfrm>
            <a:off x="857250" y="1621191"/>
            <a:ext cx="5143500" cy="3448756"/>
          </a:xfrm>
        </p:spPr>
        <p:txBody>
          <a:bodyPr anchor="b"/>
          <a:lstStyle>
            <a:lvl1pPr algn="ctr">
              <a:defRPr sz="33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A9546170-74EA-3671-C637-35997818E07B}"/>
              </a:ext>
            </a:extLst>
          </p:cNvPr>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6115750-82FD-CEEA-EA99-FC2026EE9B9D}"/>
              </a:ext>
            </a:extLst>
          </p:cNvPr>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a:extLst>
              <a:ext uri="{FF2B5EF4-FFF2-40B4-BE49-F238E27FC236}">
                <a16:creationId xmlns:a16="http://schemas.microsoft.com/office/drawing/2014/main" id="{CF631AA8-02E8-5ECB-25E4-77E8A118E005}"/>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a:extLst>
              <a:ext uri="{FF2B5EF4-FFF2-40B4-BE49-F238E27FC236}">
                <a16:creationId xmlns:a16="http://schemas.microsoft.com/office/drawing/2014/main" id="{CCB4AEAE-0383-D9E9-5DA8-2C45C3D5FF3F}"/>
              </a:ext>
            </a:extLst>
          </p:cNvPr>
          <p:cNvSpPr>
            <a:spLocks noGrp="1"/>
          </p:cNvSpPr>
          <p:nvPr>
            <p:ph type="sldNum" sz="quarter" idx="12"/>
          </p:nvPr>
        </p:nvSpPr>
        <p:spPr/>
        <p:txBody>
          <a:bodyPr/>
          <a:lstStyle/>
          <a:p>
            <a:fld id="{53CA1B2D-30C9-4446-810B-43F87A278F0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74626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F0D8776-A0C1-503B-21E2-E3EAABF8ECC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8351D42-943C-B1AE-67DA-E828DA85E3EB}"/>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E322CBE-1C5B-B9F3-340C-41E0C449E79E}"/>
              </a:ext>
            </a:extLst>
          </p:cNvPr>
          <p:cNvSpPr>
            <a:spLocks noGrp="1"/>
          </p:cNvSpPr>
          <p:nvPr>
            <p:ph type="dt" sz="half" idx="10"/>
          </p:nvPr>
        </p:nvSpPr>
        <p:spPr/>
        <p:txBody>
          <a:bodyPr/>
          <a:lstStyle/>
          <a:p>
            <a:pPr fontAlgn="auto">
              <a:spcBef>
                <a:spcPts val="0"/>
              </a:spcBef>
              <a:spcAft>
                <a:spcPts val="0"/>
              </a:spcAft>
            </a:pPr>
            <a:endParaRPr lang="ja-JP" altLang="en-US">
              <a:solidFill>
                <a:prstClr val="black">
                  <a:tint val="75000"/>
                </a:prstClr>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172D27F1-4857-BE11-77E3-DC30DEAD9460}"/>
              </a:ext>
            </a:extLst>
          </p:cNvPr>
          <p:cNvSpPr>
            <a:spLocks noGrp="1"/>
          </p:cNvSpPr>
          <p:nvPr>
            <p:ph type="ftr" sz="quarter" idx="11"/>
          </p:nvPr>
        </p:nvSpPr>
        <p:spPr/>
        <p:txBody>
          <a:bodyPr/>
          <a:lstStyle/>
          <a:p>
            <a:pPr fontAlgn="auto">
              <a:spcBef>
                <a:spcPts val="0"/>
              </a:spcBef>
              <a:spcAft>
                <a:spcPts val="0"/>
              </a:spcAft>
            </a:pPr>
            <a:endParaRPr lang="ja-JP" altLang="en-US">
              <a:solidFill>
                <a:prstClr val="black">
                  <a:tint val="75000"/>
                </a:prstClr>
              </a:solidFill>
              <a:latin typeface="Calibri"/>
              <a:ea typeface="ＭＳ Ｐゴシック" panose="020B0600070205080204" pitchFamily="50" charset="-128"/>
            </a:endParaRPr>
          </a:p>
        </p:txBody>
      </p:sp>
      <p:sp>
        <p:nvSpPr>
          <p:cNvPr id="6" name="スライド番号プレースホルダー 5">
            <a:extLst>
              <a:ext uri="{FF2B5EF4-FFF2-40B4-BE49-F238E27FC236}">
                <a16:creationId xmlns:a16="http://schemas.microsoft.com/office/drawing/2014/main" id="{364A0666-9A2E-12A0-8787-E3BB636E946B}"/>
              </a:ext>
            </a:extLst>
          </p:cNvPr>
          <p:cNvSpPr>
            <a:spLocks noGrp="1"/>
          </p:cNvSpPr>
          <p:nvPr>
            <p:ph type="sldNum" sz="quarter" idx="12"/>
          </p:nvPr>
        </p:nvSpPr>
        <p:spPr/>
        <p:txBody>
          <a:bodyPr/>
          <a:lstStyle/>
          <a:p>
            <a:pPr fontAlgn="auto">
              <a:spcBef>
                <a:spcPts val="0"/>
              </a:spcBef>
              <a:spcAft>
                <a:spcPts val="0"/>
              </a:spcAft>
            </a:pPr>
            <a:fld id="{53CA1B2D-30C9-4446-810B-43F87A278F0F}" type="slidenum">
              <a:rPr lang="ja-JP" altLang="en-US" smtClean="0">
                <a:solidFill>
                  <a:prstClr val="black">
                    <a:tint val="75000"/>
                  </a:prstClr>
                </a:solidFill>
                <a:latin typeface="Calibri"/>
                <a:ea typeface="ＭＳ Ｐゴシック" panose="020B0600070205080204" pitchFamily="50" charset="-128"/>
              </a:rPr>
              <a:pPr fontAlgn="auto">
                <a:spcBef>
                  <a:spcPts val="0"/>
                </a:spcBef>
                <a:spcAft>
                  <a:spcPts val="0"/>
                </a:spcAft>
              </a:pPr>
              <a:t>‹#›</a:t>
            </a:fld>
            <a:endParaRPr lang="ja-JP" altLang="en-US">
              <a:solidFill>
                <a:prstClr val="black">
                  <a:tint val="75000"/>
                </a:prstClr>
              </a:solidFill>
              <a:latin typeface="Calibri"/>
              <a:ea typeface="ＭＳ Ｐゴシック" panose="020B0600070205080204" pitchFamily="50" charset="-128"/>
            </a:endParaRPr>
          </a:p>
        </p:txBody>
      </p:sp>
    </p:spTree>
    <p:extLst>
      <p:ext uri="{BB962C8B-B14F-4D97-AF65-F5344CB8AC3E}">
        <p14:creationId xmlns:p14="http://schemas.microsoft.com/office/powerpoint/2010/main" val="696079875"/>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2E6CB58-4594-EFCD-7F12-C8DD9061A623}"/>
              </a:ext>
            </a:extLst>
          </p:cNvPr>
          <p:cNvSpPr>
            <a:spLocks noGrp="1"/>
          </p:cNvSpPr>
          <p:nvPr>
            <p:ph type="title" orient="vert"/>
          </p:nvPr>
        </p:nvSpPr>
        <p:spPr>
          <a:xfrm>
            <a:off x="4907756" y="527403"/>
            <a:ext cx="1478756" cy="8394877"/>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7CDE534-D6D3-DE4C-CB94-90BD2E2F1933}"/>
              </a:ext>
            </a:extLst>
          </p:cNvPr>
          <p:cNvSpPr>
            <a:spLocks noGrp="1"/>
          </p:cNvSpPr>
          <p:nvPr>
            <p:ph type="body" orient="vert" idx="1"/>
          </p:nvPr>
        </p:nvSpPr>
        <p:spPr>
          <a:xfrm>
            <a:off x="471487" y="527403"/>
            <a:ext cx="4350544" cy="839487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533121F-90FD-9698-5C7F-EA60E780E0A7}"/>
              </a:ext>
            </a:extLst>
          </p:cNvPr>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a:extLst>
              <a:ext uri="{FF2B5EF4-FFF2-40B4-BE49-F238E27FC236}">
                <a16:creationId xmlns:a16="http://schemas.microsoft.com/office/drawing/2014/main" id="{FAC3072E-919C-2980-2FE7-36CBD2BB3C94}"/>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a:extLst>
              <a:ext uri="{FF2B5EF4-FFF2-40B4-BE49-F238E27FC236}">
                <a16:creationId xmlns:a16="http://schemas.microsoft.com/office/drawing/2014/main" id="{D62F6AC6-959C-0747-9F22-124ADAAA131E}"/>
              </a:ext>
            </a:extLst>
          </p:cNvPr>
          <p:cNvSpPr>
            <a:spLocks noGrp="1"/>
          </p:cNvSpPr>
          <p:nvPr>
            <p:ph type="sldNum" sz="quarter" idx="12"/>
          </p:nvPr>
        </p:nvSpPr>
        <p:spPr/>
        <p:txBody>
          <a:bodyPr/>
          <a:lstStyle/>
          <a:p>
            <a:fld id="{53CA1B2D-30C9-4446-810B-43F87A278F0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8075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674268-F892-D1B4-9B7E-358EBB7ACE6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E89D212-314A-CF6E-8304-D98DBCF9F32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45940E3-ABE1-58C5-13AD-8D8B219D90F5}"/>
              </a:ext>
            </a:extLst>
          </p:cNvPr>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a:extLst>
              <a:ext uri="{FF2B5EF4-FFF2-40B4-BE49-F238E27FC236}">
                <a16:creationId xmlns:a16="http://schemas.microsoft.com/office/drawing/2014/main" id="{6CEE1DE8-639C-51D9-D3EB-AC6F12E4C06B}"/>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a:extLst>
              <a:ext uri="{FF2B5EF4-FFF2-40B4-BE49-F238E27FC236}">
                <a16:creationId xmlns:a16="http://schemas.microsoft.com/office/drawing/2014/main" id="{A517B826-4A6F-247B-3400-C18790513C77}"/>
              </a:ext>
            </a:extLst>
          </p:cNvPr>
          <p:cNvSpPr>
            <a:spLocks noGrp="1"/>
          </p:cNvSpPr>
          <p:nvPr>
            <p:ph type="sldNum" sz="quarter" idx="12"/>
          </p:nvPr>
        </p:nvSpPr>
        <p:spPr/>
        <p:txBody>
          <a:bodyPr/>
          <a:lstStyle/>
          <a:p>
            <a:fld id="{53CA1B2D-30C9-4446-810B-43F87A278F0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11827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A16834-2AAC-49B8-0353-0B69904EFB63}"/>
              </a:ext>
            </a:extLst>
          </p:cNvPr>
          <p:cNvSpPr>
            <a:spLocks noGrp="1"/>
          </p:cNvSpPr>
          <p:nvPr>
            <p:ph type="title"/>
          </p:nvPr>
        </p:nvSpPr>
        <p:spPr>
          <a:xfrm>
            <a:off x="467916" y="2469622"/>
            <a:ext cx="5915025" cy="4120620"/>
          </a:xfrm>
        </p:spPr>
        <p:txBody>
          <a:bodyPr anchor="b"/>
          <a:lstStyle>
            <a:lvl1pPr>
              <a:defRPr sz="33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A47450E-43F4-7228-E328-94394FD90231}"/>
              </a:ext>
            </a:extLst>
          </p:cNvPr>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B75C9A0-782F-94E2-51AE-8CD91EE91A2B}"/>
              </a:ext>
            </a:extLst>
          </p:cNvPr>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a:extLst>
              <a:ext uri="{FF2B5EF4-FFF2-40B4-BE49-F238E27FC236}">
                <a16:creationId xmlns:a16="http://schemas.microsoft.com/office/drawing/2014/main" id="{86F3E648-E4AE-CADD-BA08-727B4EECB5B0}"/>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a:extLst>
              <a:ext uri="{FF2B5EF4-FFF2-40B4-BE49-F238E27FC236}">
                <a16:creationId xmlns:a16="http://schemas.microsoft.com/office/drawing/2014/main" id="{76B689FA-512C-D7CC-61DD-0548DA1EC990}"/>
              </a:ext>
            </a:extLst>
          </p:cNvPr>
          <p:cNvSpPr>
            <a:spLocks noGrp="1"/>
          </p:cNvSpPr>
          <p:nvPr>
            <p:ph type="sldNum" sz="quarter" idx="12"/>
          </p:nvPr>
        </p:nvSpPr>
        <p:spPr/>
        <p:txBody>
          <a:bodyPr/>
          <a:lstStyle/>
          <a:p>
            <a:fld id="{53CA1B2D-30C9-4446-810B-43F87A278F0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11119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0ECDD1-1D89-319D-78DC-AD0F5A1B2D3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0A0D301-FA75-5438-8959-1AEDCFA58F49}"/>
              </a:ext>
            </a:extLst>
          </p:cNvPr>
          <p:cNvSpPr>
            <a:spLocks noGrp="1"/>
          </p:cNvSpPr>
          <p:nvPr>
            <p:ph sz="half" idx="1"/>
          </p:nvPr>
        </p:nvSpPr>
        <p:spPr>
          <a:xfrm>
            <a:off x="471488"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6EDDEFD-721A-8F99-4F1E-EC7DDA87DB05}"/>
              </a:ext>
            </a:extLst>
          </p:cNvPr>
          <p:cNvSpPr>
            <a:spLocks noGrp="1"/>
          </p:cNvSpPr>
          <p:nvPr>
            <p:ph sz="half" idx="2"/>
          </p:nvPr>
        </p:nvSpPr>
        <p:spPr>
          <a:xfrm>
            <a:off x="3471863"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8FB674A-C809-D6B2-B5E2-BC5BD2A24678}"/>
              </a:ext>
            </a:extLst>
          </p:cNvPr>
          <p:cNvSpPr>
            <a:spLocks noGrp="1"/>
          </p:cNvSpPr>
          <p:nvPr>
            <p:ph type="dt" sz="half" idx="10"/>
          </p:nvPr>
        </p:nvSpPr>
        <p:spPr/>
        <p:txBody>
          <a:bodyPr/>
          <a:lstStyle/>
          <a:p>
            <a:endParaRPr lang="ja-JP" altLang="en-US">
              <a:solidFill>
                <a:prstClr val="black">
                  <a:tint val="75000"/>
                </a:prstClr>
              </a:solidFill>
            </a:endParaRPr>
          </a:p>
        </p:txBody>
      </p:sp>
      <p:sp>
        <p:nvSpPr>
          <p:cNvPr id="6" name="フッター プレースホルダー 5">
            <a:extLst>
              <a:ext uri="{FF2B5EF4-FFF2-40B4-BE49-F238E27FC236}">
                <a16:creationId xmlns:a16="http://schemas.microsoft.com/office/drawing/2014/main" id="{619D17EA-4134-36DD-C8F2-1C2919C0C629}"/>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a:extLst>
              <a:ext uri="{FF2B5EF4-FFF2-40B4-BE49-F238E27FC236}">
                <a16:creationId xmlns:a16="http://schemas.microsoft.com/office/drawing/2014/main" id="{CF51D8C1-6CE1-E38E-DE15-1DFE8E2AAF6D}"/>
              </a:ext>
            </a:extLst>
          </p:cNvPr>
          <p:cNvSpPr>
            <a:spLocks noGrp="1"/>
          </p:cNvSpPr>
          <p:nvPr>
            <p:ph type="sldNum" sz="quarter" idx="12"/>
          </p:nvPr>
        </p:nvSpPr>
        <p:spPr/>
        <p:txBody>
          <a:bodyPr/>
          <a:lstStyle/>
          <a:p>
            <a:fld id="{53CA1B2D-30C9-4446-810B-43F87A278F0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21053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BD8FC0-3530-7706-61E8-B179965B0F41}"/>
              </a:ext>
            </a:extLst>
          </p:cNvPr>
          <p:cNvSpPr>
            <a:spLocks noGrp="1"/>
          </p:cNvSpPr>
          <p:nvPr>
            <p:ph type="title"/>
          </p:nvPr>
        </p:nvSpPr>
        <p:spPr>
          <a:xfrm>
            <a:off x="472381" y="527404"/>
            <a:ext cx="5915025" cy="1914702"/>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41D2AFB-1632-34C2-8B65-C4C3F1EA861F}"/>
              </a:ext>
            </a:extLst>
          </p:cNvPr>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41D8A4E-E634-7B99-7C72-410FF0DB0DCB}"/>
              </a:ext>
            </a:extLst>
          </p:cNvPr>
          <p:cNvSpPr>
            <a:spLocks noGrp="1"/>
          </p:cNvSpPr>
          <p:nvPr>
            <p:ph sz="half" idx="2"/>
          </p:nvPr>
        </p:nvSpPr>
        <p:spPr>
          <a:xfrm>
            <a:off x="472381" y="3618442"/>
            <a:ext cx="2901255"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3876523-FA98-D5A7-67B6-54BEE716B277}"/>
              </a:ext>
            </a:extLst>
          </p:cNvPr>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5A9E471-5DB9-C86E-3086-45EE952348F3}"/>
              </a:ext>
            </a:extLst>
          </p:cNvPr>
          <p:cNvSpPr>
            <a:spLocks noGrp="1"/>
          </p:cNvSpPr>
          <p:nvPr>
            <p:ph sz="quarter" idx="4"/>
          </p:nvPr>
        </p:nvSpPr>
        <p:spPr>
          <a:xfrm>
            <a:off x="3471863" y="3618442"/>
            <a:ext cx="2915543"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8942DEA-CD72-D3AC-4F9D-17C9DB5343BA}"/>
              </a:ext>
            </a:extLst>
          </p:cNvPr>
          <p:cNvSpPr>
            <a:spLocks noGrp="1"/>
          </p:cNvSpPr>
          <p:nvPr>
            <p:ph type="dt" sz="half" idx="10"/>
          </p:nvPr>
        </p:nvSpPr>
        <p:spPr/>
        <p:txBody>
          <a:bodyPr/>
          <a:lstStyle/>
          <a:p>
            <a:endParaRPr lang="ja-JP" altLang="en-US">
              <a:solidFill>
                <a:prstClr val="black">
                  <a:tint val="75000"/>
                </a:prstClr>
              </a:solidFill>
            </a:endParaRPr>
          </a:p>
        </p:txBody>
      </p:sp>
      <p:sp>
        <p:nvSpPr>
          <p:cNvPr id="8" name="フッター プレースホルダー 7">
            <a:extLst>
              <a:ext uri="{FF2B5EF4-FFF2-40B4-BE49-F238E27FC236}">
                <a16:creationId xmlns:a16="http://schemas.microsoft.com/office/drawing/2014/main" id="{C7722479-B806-5651-90DC-C096469FFD7C}"/>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a:extLst>
              <a:ext uri="{FF2B5EF4-FFF2-40B4-BE49-F238E27FC236}">
                <a16:creationId xmlns:a16="http://schemas.microsoft.com/office/drawing/2014/main" id="{995C61F3-4735-9C67-ACB6-8FE6E83C15C8}"/>
              </a:ext>
            </a:extLst>
          </p:cNvPr>
          <p:cNvSpPr>
            <a:spLocks noGrp="1"/>
          </p:cNvSpPr>
          <p:nvPr>
            <p:ph type="sldNum" sz="quarter" idx="12"/>
          </p:nvPr>
        </p:nvSpPr>
        <p:spPr/>
        <p:txBody>
          <a:bodyPr/>
          <a:lstStyle/>
          <a:p>
            <a:fld id="{53CA1B2D-30C9-4446-810B-43F87A278F0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48532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469A6F-C992-B215-056C-A18A8B0FDE06}"/>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8FAFDCD-5A5E-8A00-A7CF-82081EB65CE3}"/>
              </a:ext>
            </a:extLst>
          </p:cNvPr>
          <p:cNvSpPr>
            <a:spLocks noGrp="1"/>
          </p:cNvSpPr>
          <p:nvPr>
            <p:ph type="dt" sz="half" idx="10"/>
          </p:nvPr>
        </p:nvSpPr>
        <p:spPr/>
        <p:txBody>
          <a:bodyPr/>
          <a:lstStyle/>
          <a:p>
            <a:endParaRPr lang="ja-JP" altLang="en-US">
              <a:solidFill>
                <a:prstClr val="black">
                  <a:tint val="75000"/>
                </a:prstClr>
              </a:solidFill>
            </a:endParaRPr>
          </a:p>
        </p:txBody>
      </p:sp>
      <p:sp>
        <p:nvSpPr>
          <p:cNvPr id="4" name="フッター プレースホルダー 3">
            <a:extLst>
              <a:ext uri="{FF2B5EF4-FFF2-40B4-BE49-F238E27FC236}">
                <a16:creationId xmlns:a16="http://schemas.microsoft.com/office/drawing/2014/main" id="{FCF151DE-3ABD-26BD-4467-C893DC37F073}"/>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a:extLst>
              <a:ext uri="{FF2B5EF4-FFF2-40B4-BE49-F238E27FC236}">
                <a16:creationId xmlns:a16="http://schemas.microsoft.com/office/drawing/2014/main" id="{1F3C8EDC-B214-E290-938C-5946D7B3CC47}"/>
              </a:ext>
            </a:extLst>
          </p:cNvPr>
          <p:cNvSpPr>
            <a:spLocks noGrp="1"/>
          </p:cNvSpPr>
          <p:nvPr>
            <p:ph type="sldNum" sz="quarter" idx="12"/>
          </p:nvPr>
        </p:nvSpPr>
        <p:spPr/>
        <p:txBody>
          <a:bodyPr/>
          <a:lstStyle/>
          <a:p>
            <a:fld id="{53CA1B2D-30C9-4446-810B-43F87A278F0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673204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22C7DB8F-56FA-7061-5AA5-34644269819B}"/>
              </a:ext>
            </a:extLst>
          </p:cNvPr>
          <p:cNvSpPr>
            <a:spLocks noGrp="1"/>
          </p:cNvSpPr>
          <p:nvPr>
            <p:ph type="dt" sz="half" idx="10"/>
          </p:nvPr>
        </p:nvSpPr>
        <p:spPr/>
        <p:txBody>
          <a:bodyPr/>
          <a:lstStyle/>
          <a:p>
            <a:endParaRPr lang="ja-JP" altLang="en-US">
              <a:solidFill>
                <a:prstClr val="black">
                  <a:tint val="75000"/>
                </a:prstClr>
              </a:solidFill>
            </a:endParaRPr>
          </a:p>
        </p:txBody>
      </p:sp>
      <p:sp>
        <p:nvSpPr>
          <p:cNvPr id="3" name="フッター プレースホルダー 2">
            <a:extLst>
              <a:ext uri="{FF2B5EF4-FFF2-40B4-BE49-F238E27FC236}">
                <a16:creationId xmlns:a16="http://schemas.microsoft.com/office/drawing/2014/main" id="{E0609CC5-6901-1658-8197-85782502C53D}"/>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a:extLst>
              <a:ext uri="{FF2B5EF4-FFF2-40B4-BE49-F238E27FC236}">
                <a16:creationId xmlns:a16="http://schemas.microsoft.com/office/drawing/2014/main" id="{CB6CA179-EEBA-5C03-CC93-2F2E3B0CCFE8}"/>
              </a:ext>
            </a:extLst>
          </p:cNvPr>
          <p:cNvSpPr>
            <a:spLocks noGrp="1"/>
          </p:cNvSpPr>
          <p:nvPr>
            <p:ph type="sldNum" sz="quarter" idx="12"/>
          </p:nvPr>
        </p:nvSpPr>
        <p:spPr/>
        <p:txBody>
          <a:bodyPr/>
          <a:lstStyle/>
          <a:p>
            <a:fld id="{53CA1B2D-30C9-4446-810B-43F87A278F0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08856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9C064E-E662-EA97-1641-A80588C04FE8}"/>
              </a:ext>
            </a:extLst>
          </p:cNvPr>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77F68E7-90D6-6617-0926-4D835E825C57}"/>
              </a:ext>
            </a:extLst>
          </p:cNvPr>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92CCFBF-F763-A93B-2A02-21C88F5E4B64}"/>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46FD52E-B907-7E50-5242-61DE0B3CDFB3}"/>
              </a:ext>
            </a:extLst>
          </p:cNvPr>
          <p:cNvSpPr>
            <a:spLocks noGrp="1"/>
          </p:cNvSpPr>
          <p:nvPr>
            <p:ph type="dt" sz="half" idx="10"/>
          </p:nvPr>
        </p:nvSpPr>
        <p:spPr/>
        <p:txBody>
          <a:bodyPr/>
          <a:lstStyle/>
          <a:p>
            <a:pPr fontAlgn="auto">
              <a:spcBef>
                <a:spcPts val="0"/>
              </a:spcBef>
              <a:spcAft>
                <a:spcPts val="0"/>
              </a:spcAft>
            </a:pPr>
            <a:endParaRPr lang="ja-JP" altLang="en-US">
              <a:solidFill>
                <a:prstClr val="black">
                  <a:tint val="75000"/>
                </a:prstClr>
              </a:solidFill>
              <a:latin typeface="Calibri"/>
              <a:ea typeface="ＭＳ Ｐゴシック" panose="020B0600070205080204" pitchFamily="50" charset="-128"/>
            </a:endParaRPr>
          </a:p>
        </p:txBody>
      </p:sp>
      <p:sp>
        <p:nvSpPr>
          <p:cNvPr id="6" name="フッター プレースホルダー 5">
            <a:extLst>
              <a:ext uri="{FF2B5EF4-FFF2-40B4-BE49-F238E27FC236}">
                <a16:creationId xmlns:a16="http://schemas.microsoft.com/office/drawing/2014/main" id="{D6A2288E-B730-68A8-AA5D-2443AF58E8D6}"/>
              </a:ext>
            </a:extLst>
          </p:cNvPr>
          <p:cNvSpPr>
            <a:spLocks noGrp="1"/>
          </p:cNvSpPr>
          <p:nvPr>
            <p:ph type="ftr" sz="quarter" idx="11"/>
          </p:nvPr>
        </p:nvSpPr>
        <p:spPr/>
        <p:txBody>
          <a:bodyPr/>
          <a:lstStyle/>
          <a:p>
            <a:pPr fontAlgn="auto">
              <a:spcBef>
                <a:spcPts val="0"/>
              </a:spcBef>
              <a:spcAft>
                <a:spcPts val="0"/>
              </a:spcAft>
            </a:pPr>
            <a:endParaRPr lang="ja-JP" altLang="en-US">
              <a:solidFill>
                <a:prstClr val="black">
                  <a:tint val="75000"/>
                </a:prstClr>
              </a:solidFill>
              <a:latin typeface="Calibri"/>
              <a:ea typeface="ＭＳ Ｐゴシック" panose="020B0600070205080204" pitchFamily="50" charset="-128"/>
            </a:endParaRPr>
          </a:p>
        </p:txBody>
      </p:sp>
      <p:sp>
        <p:nvSpPr>
          <p:cNvPr id="7" name="スライド番号プレースホルダー 6">
            <a:extLst>
              <a:ext uri="{FF2B5EF4-FFF2-40B4-BE49-F238E27FC236}">
                <a16:creationId xmlns:a16="http://schemas.microsoft.com/office/drawing/2014/main" id="{13DE54E1-3DEC-8BDC-2884-4E97281E9403}"/>
              </a:ext>
            </a:extLst>
          </p:cNvPr>
          <p:cNvSpPr>
            <a:spLocks noGrp="1"/>
          </p:cNvSpPr>
          <p:nvPr>
            <p:ph type="sldNum" sz="quarter" idx="12"/>
          </p:nvPr>
        </p:nvSpPr>
        <p:spPr/>
        <p:txBody>
          <a:bodyPr/>
          <a:lstStyle/>
          <a:p>
            <a:pPr fontAlgn="auto">
              <a:spcBef>
                <a:spcPts val="0"/>
              </a:spcBef>
              <a:spcAft>
                <a:spcPts val="0"/>
              </a:spcAft>
            </a:pPr>
            <a:fld id="{53CA1B2D-30C9-4446-810B-43F87A278F0F}" type="slidenum">
              <a:rPr lang="ja-JP" altLang="en-US" smtClean="0">
                <a:solidFill>
                  <a:prstClr val="black">
                    <a:tint val="75000"/>
                  </a:prstClr>
                </a:solidFill>
                <a:latin typeface="Calibri"/>
                <a:ea typeface="ＭＳ Ｐゴシック" panose="020B0600070205080204" pitchFamily="50" charset="-128"/>
              </a:rPr>
              <a:pPr fontAlgn="auto">
                <a:spcBef>
                  <a:spcPts val="0"/>
                </a:spcBef>
                <a:spcAft>
                  <a:spcPts val="0"/>
                </a:spcAft>
              </a:pPr>
              <a:t>‹#›</a:t>
            </a:fld>
            <a:endParaRPr lang="ja-JP" altLang="en-US">
              <a:solidFill>
                <a:prstClr val="black">
                  <a:tint val="75000"/>
                </a:prstClr>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70817682"/>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B0DF9B-E718-2C05-1D93-19B0286B8CB4}"/>
              </a:ext>
            </a:extLst>
          </p:cNvPr>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BC3A5D27-8190-D005-133E-49583F54FA16}"/>
              </a:ext>
            </a:extLst>
          </p:cNvPr>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a:extLst>
              <a:ext uri="{FF2B5EF4-FFF2-40B4-BE49-F238E27FC236}">
                <a16:creationId xmlns:a16="http://schemas.microsoft.com/office/drawing/2014/main" id="{4C742883-7D0C-710B-5C50-93F0B072E590}"/>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185424F-4E27-7EBB-A899-38A9320BA130}"/>
              </a:ext>
            </a:extLst>
          </p:cNvPr>
          <p:cNvSpPr>
            <a:spLocks noGrp="1"/>
          </p:cNvSpPr>
          <p:nvPr>
            <p:ph type="dt" sz="half" idx="10"/>
          </p:nvPr>
        </p:nvSpPr>
        <p:spPr/>
        <p:txBody>
          <a:bodyPr/>
          <a:lstStyle/>
          <a:p>
            <a:endParaRPr lang="ja-JP" altLang="en-US">
              <a:solidFill>
                <a:prstClr val="black">
                  <a:tint val="75000"/>
                </a:prstClr>
              </a:solidFill>
            </a:endParaRPr>
          </a:p>
        </p:txBody>
      </p:sp>
      <p:sp>
        <p:nvSpPr>
          <p:cNvPr id="6" name="フッター プレースホルダー 5">
            <a:extLst>
              <a:ext uri="{FF2B5EF4-FFF2-40B4-BE49-F238E27FC236}">
                <a16:creationId xmlns:a16="http://schemas.microsoft.com/office/drawing/2014/main" id="{8C3F7E44-538F-2AB2-64CC-801612437F05}"/>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a:extLst>
              <a:ext uri="{FF2B5EF4-FFF2-40B4-BE49-F238E27FC236}">
                <a16:creationId xmlns:a16="http://schemas.microsoft.com/office/drawing/2014/main" id="{69D7219A-BF9E-A8CB-254A-2EE0896D316D}"/>
              </a:ext>
            </a:extLst>
          </p:cNvPr>
          <p:cNvSpPr>
            <a:spLocks noGrp="1"/>
          </p:cNvSpPr>
          <p:nvPr>
            <p:ph type="sldNum" sz="quarter" idx="12"/>
          </p:nvPr>
        </p:nvSpPr>
        <p:spPr/>
        <p:txBody>
          <a:bodyPr/>
          <a:lstStyle/>
          <a:p>
            <a:fld id="{53CA1B2D-30C9-4446-810B-43F87A278F0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52520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A84247C-73CB-A8A6-8922-F88A28177360}"/>
              </a:ext>
            </a:extLst>
          </p:cNvPr>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0173BB6-0DDF-DC84-F7DC-8C331384674F}"/>
              </a:ext>
            </a:extLst>
          </p:cNvPr>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6DE60B-E68A-B386-29BA-A89858D14106}"/>
              </a:ext>
            </a:extLst>
          </p:cNvPr>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726CD28A-A138-AAA2-05CA-5C99D1A7DD37}"/>
              </a:ext>
            </a:extLst>
          </p:cNvPr>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panose="020B0600070205080204" pitchFamily="50" charset="-128"/>
            </a:endParaRPr>
          </a:p>
        </p:txBody>
      </p:sp>
      <p:sp>
        <p:nvSpPr>
          <p:cNvPr id="6" name="スライド番号プレースホルダー 5">
            <a:extLst>
              <a:ext uri="{FF2B5EF4-FFF2-40B4-BE49-F238E27FC236}">
                <a16:creationId xmlns:a16="http://schemas.microsoft.com/office/drawing/2014/main" id="{D55851C6-D5E8-6C92-CC39-159836D756C4}"/>
              </a:ext>
            </a:extLst>
          </p:cNvPr>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pPr fontAlgn="auto">
              <a:spcBef>
                <a:spcPts val="0"/>
              </a:spcBef>
              <a:spcAft>
                <a:spcPts val="0"/>
              </a:spcAft>
            </a:pPr>
            <a:fld id="{53CA1B2D-30C9-4446-810B-43F87A278F0F}" type="slidenum">
              <a:rPr lang="ja-JP" altLang="en-US" smtClean="0">
                <a:solidFill>
                  <a:prstClr val="black">
                    <a:tint val="75000"/>
                  </a:prstClr>
                </a:solidFill>
                <a:latin typeface="Calibri"/>
                <a:ea typeface="ＭＳ Ｐゴシック" panose="020B0600070205080204" pitchFamily="50" charset="-128"/>
              </a:rPr>
              <a:pPr fontAlgn="auto">
                <a:spcBef>
                  <a:spcPts val="0"/>
                </a:spcBef>
                <a:spcAft>
                  <a:spcPts val="0"/>
                </a:spcAft>
              </a:pPr>
              <a:t>‹#›</a:t>
            </a:fld>
            <a:endParaRPr lang="ja-JP" altLang="en-US">
              <a:solidFill>
                <a:prstClr val="black">
                  <a:tint val="75000"/>
                </a:prstClr>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02536187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as.go.jp/jp/seisaku/benefit2023/index.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nta.go.jp/users/gensen/teigakugenzei/index.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AutoShape 308">
            <a:extLst>
              <a:ext uri="{FF2B5EF4-FFF2-40B4-BE49-F238E27FC236}">
                <a16:creationId xmlns:a16="http://schemas.microsoft.com/office/drawing/2014/main" id="{CA76F740-6D57-47DE-9B2D-0BC50981D7F8}"/>
              </a:ext>
            </a:extLst>
          </p:cNvPr>
          <p:cNvSpPr>
            <a:spLocks noChangeArrowheads="1"/>
          </p:cNvSpPr>
          <p:nvPr/>
        </p:nvSpPr>
        <p:spPr bwMode="auto">
          <a:xfrm>
            <a:off x="37577" y="80769"/>
            <a:ext cx="6789107" cy="501394"/>
          </a:xfrm>
          <a:prstGeom prst="roundRect">
            <a:avLst>
              <a:gd name="adj" fmla="val 16667"/>
            </a:avLst>
          </a:prstGeom>
          <a:solidFill>
            <a:schemeClr val="accent4">
              <a:lumMod val="40000"/>
              <a:lumOff val="60000"/>
            </a:schemeClr>
          </a:solidFill>
          <a:ln>
            <a:noFill/>
          </a:ln>
          <a:effectLst>
            <a:outerShdw dir="3806097" algn="ctr" rotWithShape="0">
              <a:srgbClr val="205867">
                <a:alpha val="50000"/>
              </a:srgbClr>
            </a:outerShdw>
          </a:effectLst>
          <a:extLst/>
        </p:spPr>
        <p:txBody>
          <a:bodyPr rot="0" vert="horz" wrap="square" lIns="72000" tIns="72000" rIns="72000" bIns="72000" anchor="ctr" anchorCtr="0" upright="1">
            <a:spAutoFit/>
          </a:bodyPr>
          <a:lstStyle/>
          <a:p>
            <a:pPr algn="ctr">
              <a:spcAft>
                <a:spcPts val="0"/>
              </a:spcAft>
            </a:pPr>
            <a:r>
              <a:rPr lang="ja-JP" altLang="en-US" sz="2000" b="1" kern="100" dirty="0">
                <a:effectLst/>
                <a:latin typeface="メイリオ" panose="020B0604030504040204" pitchFamily="50" charset="-128"/>
                <a:ea typeface="HG丸ｺﾞｼｯｸM-PRO" panose="020F0600000000000000" pitchFamily="50" charset="-128"/>
                <a:cs typeface="Times New Roman" panose="02020603050405020304" pitchFamily="18" charset="0"/>
              </a:rPr>
              <a:t>個人住民税</a:t>
            </a:r>
            <a:r>
              <a:rPr lang="ja-JP" sz="2000" b="1" kern="100" dirty="0">
                <a:effectLst/>
                <a:latin typeface="メイリオ" panose="020B0604030504040204" pitchFamily="50" charset="-128"/>
                <a:ea typeface="HG丸ｺﾞｼｯｸM-PRO" panose="020F0600000000000000" pitchFamily="50" charset="-128"/>
                <a:cs typeface="Times New Roman" panose="02020603050405020304" pitchFamily="18" charset="0"/>
              </a:rPr>
              <a:t>の定額減税</a:t>
            </a:r>
            <a:r>
              <a:rPr lang="ja-JP" altLang="en-US" sz="2000" b="1" kern="100" dirty="0">
                <a:effectLst/>
                <a:latin typeface="メイリオ" panose="020B0604030504040204" pitchFamily="50" charset="-128"/>
                <a:ea typeface="HG丸ｺﾞｼｯｸM-PRO" panose="020F0600000000000000" pitchFamily="50" charset="-128"/>
                <a:cs typeface="Times New Roman" panose="02020603050405020304" pitchFamily="18" charset="0"/>
              </a:rPr>
              <a:t>について</a:t>
            </a:r>
            <a:endParaRPr 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1" name="テキスト ボックス 6">
            <a:extLst>
              <a:ext uri="{FF2B5EF4-FFF2-40B4-BE49-F238E27FC236}">
                <a16:creationId xmlns:a16="http://schemas.microsoft.com/office/drawing/2014/main" id="{90830CB5-ED55-46F6-B16F-684C0E87E3D3}"/>
              </a:ext>
            </a:extLst>
          </p:cNvPr>
          <p:cNvSpPr txBox="1"/>
          <p:nvPr/>
        </p:nvSpPr>
        <p:spPr>
          <a:xfrm>
            <a:off x="37576" y="1218718"/>
            <a:ext cx="2655295" cy="277000"/>
          </a:xfrm>
          <a:prstGeom prst="rect">
            <a:avLst/>
          </a:prstGeom>
          <a:solidFill>
            <a:srgbClr val="ED7D31">
              <a:lumMod val="60000"/>
              <a:lumOff val="40000"/>
            </a:srgbClr>
          </a:solidFill>
          <a:ln w="6350">
            <a:solidFill>
              <a:srgbClr val="E7E6E6">
                <a:lumMod val="50000"/>
              </a:srgbClr>
            </a:solidFill>
          </a:ln>
          <a:effectLst/>
        </p:spPr>
        <p:txBody>
          <a:bodyPr rot="0" spcFirstLastPara="0" vert="horz" wrap="square" lIns="72000" tIns="36000" rIns="72000" bIns="36000" numCol="1" spcCol="0" rtlCol="0" fromWordArt="0" anchor="ctr" anchorCtr="0" forceAA="0" compatLnSpc="1">
            <a:prstTxWarp prst="textNoShape">
              <a:avLst/>
            </a:prstTxWarp>
            <a:noAutofit/>
          </a:bodyPr>
          <a:lstStyle/>
          <a:p>
            <a:pPr algn="ctr">
              <a:spcAft>
                <a:spcPts val="0"/>
              </a:spcAft>
            </a:pPr>
            <a:r>
              <a:rPr lang="ja-JP" altLang="en-US"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対　象　と　な　る　方</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3" name="テキスト ボックス 6">
            <a:extLst>
              <a:ext uri="{FF2B5EF4-FFF2-40B4-BE49-F238E27FC236}">
                <a16:creationId xmlns:a16="http://schemas.microsoft.com/office/drawing/2014/main" id="{BB7EABFA-30EC-4B66-9B6E-33ACAD327895}"/>
              </a:ext>
            </a:extLst>
          </p:cNvPr>
          <p:cNvSpPr txBox="1"/>
          <p:nvPr/>
        </p:nvSpPr>
        <p:spPr>
          <a:xfrm>
            <a:off x="37576" y="3042292"/>
            <a:ext cx="2655295" cy="290708"/>
          </a:xfrm>
          <a:prstGeom prst="rect">
            <a:avLst/>
          </a:prstGeom>
          <a:solidFill>
            <a:srgbClr val="ED7D31">
              <a:lumMod val="60000"/>
              <a:lumOff val="40000"/>
            </a:srgbClr>
          </a:solidFill>
          <a:ln w="6350">
            <a:solidFill>
              <a:srgbClr val="E7E6E6">
                <a:lumMod val="50000"/>
              </a:srgbClr>
            </a:solidFill>
          </a:ln>
          <a:effectLst/>
        </p:spPr>
        <p:txBody>
          <a:bodyPr rot="0" spcFirstLastPara="0" vert="horz" wrap="square" lIns="72000" tIns="36000" rIns="72000" bIns="36000" numCol="1" spcCol="0" rtlCol="0" fromWordArt="0" anchor="ctr" anchorCtr="0" forceAA="0" compatLnSpc="1">
            <a:prstTxWarp prst="textNoShape">
              <a:avLst/>
            </a:prstTxWarp>
            <a:noAutofit/>
          </a:bodyPr>
          <a:lstStyle/>
          <a:p>
            <a:pPr algn="ctr">
              <a:spcAft>
                <a:spcPts val="0"/>
              </a:spcAft>
            </a:pP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徴収方法（</a:t>
            </a:r>
            <a:r>
              <a:rPr lang="ja-JP" altLang="en-US" sz="1400" dirty="0">
                <a:latin typeface="HG丸ｺﾞｼｯｸM-PRO" panose="020F0600000000000000" pitchFamily="50" charset="-128"/>
                <a:ea typeface="HG丸ｺﾞｼｯｸM-PRO" panose="020F0600000000000000" pitchFamily="50" charset="-128"/>
              </a:rPr>
              <a:t>令和６年度分</a:t>
            </a: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0" name="正方形/長方形 9">
            <a:extLst>
              <a:ext uri="{FF2B5EF4-FFF2-40B4-BE49-F238E27FC236}">
                <a16:creationId xmlns:a16="http://schemas.microsoft.com/office/drawing/2014/main" id="{9E09B39E-71CB-42B7-B381-12A0C3174EDB}"/>
              </a:ext>
            </a:extLst>
          </p:cNvPr>
          <p:cNvSpPr/>
          <p:nvPr/>
        </p:nvSpPr>
        <p:spPr>
          <a:xfrm>
            <a:off x="-2834" y="1487551"/>
            <a:ext cx="6829518" cy="276999"/>
          </a:xfrm>
          <a:prstGeom prst="rect">
            <a:avLst/>
          </a:prstGeom>
        </p:spPr>
        <p:txBody>
          <a:bodyPr wrap="square">
            <a:spAutoFit/>
          </a:bodyPr>
          <a:lstStyle/>
          <a:p>
            <a:pPr marL="180975" indent="-180975"/>
            <a:r>
              <a:rPr lang="ja-JP" altLang="en-US" sz="1200" dirty="0">
                <a:latin typeface="ＭＳ ゴシック" panose="020B0609070205080204" pitchFamily="49" charset="-128"/>
                <a:ea typeface="ＭＳ ゴシック" panose="020B0609070205080204" pitchFamily="49" charset="-128"/>
              </a:rPr>
              <a:t>○　前年の合計所得金額が</a:t>
            </a:r>
            <a:r>
              <a:rPr lang="en-US" altLang="ja-JP" sz="1200" dirty="0">
                <a:latin typeface="ＭＳ ゴシック" panose="020B0609070205080204" pitchFamily="49" charset="-128"/>
                <a:ea typeface="ＭＳ ゴシック" panose="020B0609070205080204" pitchFamily="49" charset="-128"/>
              </a:rPr>
              <a:t>1,805</a:t>
            </a:r>
            <a:r>
              <a:rPr lang="ja-JP" altLang="en-US" sz="1200" dirty="0">
                <a:latin typeface="ＭＳ ゴシック" panose="020B0609070205080204" pitchFamily="49" charset="-128"/>
                <a:ea typeface="ＭＳ ゴシック" panose="020B0609070205080204" pitchFamily="49" charset="-128"/>
              </a:rPr>
              <a:t>万円以下の個人住民税所得割の納税義務者</a:t>
            </a:r>
          </a:p>
        </p:txBody>
      </p:sp>
      <p:sp>
        <p:nvSpPr>
          <p:cNvPr id="24" name="正方形/長方形 23">
            <a:extLst>
              <a:ext uri="{FF2B5EF4-FFF2-40B4-BE49-F238E27FC236}">
                <a16:creationId xmlns:a16="http://schemas.microsoft.com/office/drawing/2014/main" id="{A52556AE-1AB7-4BA2-8551-1EBD5449CDA7}"/>
              </a:ext>
            </a:extLst>
          </p:cNvPr>
          <p:cNvSpPr/>
          <p:nvPr/>
        </p:nvSpPr>
        <p:spPr>
          <a:xfrm>
            <a:off x="2741255" y="3046565"/>
            <a:ext cx="4276805" cy="276999"/>
          </a:xfrm>
          <a:prstGeom prst="rect">
            <a:avLst/>
          </a:prstGeom>
        </p:spPr>
        <p:txBody>
          <a:bodyPr wrap="square">
            <a:spAutoFit/>
          </a:bodyPr>
          <a:lstStyle/>
          <a:p>
            <a:r>
              <a:rPr lang="ja-JP" altLang="en-US" sz="1200" dirty="0">
                <a:latin typeface="ＭＳ ゴシック" panose="020B0609070205080204" pitchFamily="49" charset="-128"/>
                <a:ea typeface="ＭＳ ゴシック" panose="020B0609070205080204" pitchFamily="49" charset="-128"/>
              </a:rPr>
              <a:t>（定額減税の対象となる方）</a:t>
            </a:r>
            <a:endParaRPr lang="ja-JP" altLang="en-US" sz="1200" dirty="0">
              <a:latin typeface="ＭＳ 明朝" panose="02020609040205080304" pitchFamily="17" charset="-128"/>
              <a:ea typeface="ＭＳ 明朝" panose="02020609040205080304" pitchFamily="17" charset="-128"/>
            </a:endParaRPr>
          </a:p>
        </p:txBody>
      </p:sp>
      <p:sp>
        <p:nvSpPr>
          <p:cNvPr id="25" name="フローチャート: 代替処理 24">
            <a:extLst>
              <a:ext uri="{FF2B5EF4-FFF2-40B4-BE49-F238E27FC236}">
                <a16:creationId xmlns:a16="http://schemas.microsoft.com/office/drawing/2014/main" id="{F85369FC-0E99-4C01-833C-326CA700228E}"/>
              </a:ext>
            </a:extLst>
          </p:cNvPr>
          <p:cNvSpPr/>
          <p:nvPr/>
        </p:nvSpPr>
        <p:spPr>
          <a:xfrm>
            <a:off x="128308" y="3449259"/>
            <a:ext cx="2116494" cy="395298"/>
          </a:xfrm>
          <a:prstGeom prst="flowChartAlternateProcess">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defTabSz="914274"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①　給与所得に係る特別徴収</a:t>
            </a:r>
            <a:endParaRPr kumimoji="1" lang="en-US" altLang="ja-JP"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marL="0" marR="0" lvl="0" indent="0" defTabSz="914274"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（給与所得者の方）</a:t>
            </a:r>
          </a:p>
        </p:txBody>
      </p:sp>
      <p:sp>
        <p:nvSpPr>
          <p:cNvPr id="28" name="正方形/長方形 27">
            <a:extLst>
              <a:ext uri="{FF2B5EF4-FFF2-40B4-BE49-F238E27FC236}">
                <a16:creationId xmlns:a16="http://schemas.microsoft.com/office/drawing/2014/main" id="{AF31E083-A762-4D8E-8319-4F165B22E976}"/>
              </a:ext>
            </a:extLst>
          </p:cNvPr>
          <p:cNvSpPr/>
          <p:nvPr/>
        </p:nvSpPr>
        <p:spPr>
          <a:xfrm>
            <a:off x="152489" y="3874124"/>
            <a:ext cx="2291354" cy="769441"/>
          </a:xfrm>
          <a:prstGeom prst="rect">
            <a:avLst/>
          </a:prstGeom>
        </p:spPr>
        <p:txBody>
          <a:bodyPr wrap="square" lIns="36000" rIns="36000">
            <a:spAutoFit/>
          </a:bodyPr>
          <a:lstStyle/>
          <a:p>
            <a:pPr marL="177800" marR="0" lvl="0" indent="-177800" algn="l" defTabSz="91427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令和６年６月分は徴収されず、</a:t>
            </a:r>
            <a:endPar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177800" marR="0" lvl="0" indent="-177800" algn="l" defTabSz="91427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定額減税「後」の税額が</a:t>
            </a:r>
            <a:endPar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177800" marR="0" lvl="0" indent="-177800" algn="l" defTabSz="91427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令和６年７月分～令和７年５月分</a:t>
            </a:r>
            <a:endPar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177800" marR="0" lvl="0" indent="-177800" algn="l" defTabSz="91427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の</a:t>
            </a: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11</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か月で均されます。</a:t>
            </a:r>
            <a:endParaRPr kumimoji="1" lang="en-US" altLang="ja-JP"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31" name="表 30">
            <a:extLst>
              <a:ext uri="{FF2B5EF4-FFF2-40B4-BE49-F238E27FC236}">
                <a16:creationId xmlns:a16="http://schemas.microsoft.com/office/drawing/2014/main" id="{FDAD9CA8-A0D0-4D47-AEB2-54160B0008BD}"/>
              </a:ext>
            </a:extLst>
          </p:cNvPr>
          <p:cNvGraphicFramePr>
            <a:graphicFrameLocks noGrp="1"/>
          </p:cNvGraphicFramePr>
          <p:nvPr>
            <p:extLst>
              <p:ext uri="{D42A27DB-BD31-4B8C-83A1-F6EECF244321}">
                <p14:modId xmlns:p14="http://schemas.microsoft.com/office/powerpoint/2010/main" val="1319419528"/>
              </p:ext>
            </p:extLst>
          </p:nvPr>
        </p:nvGraphicFramePr>
        <p:xfrm>
          <a:off x="3342609" y="3639943"/>
          <a:ext cx="3223848" cy="580755"/>
        </p:xfrm>
        <a:graphic>
          <a:graphicData uri="http://schemas.openxmlformats.org/drawingml/2006/table">
            <a:tbl>
              <a:tblPr firstRow="1" bandRow="1">
                <a:tableStyleId>{5C22544A-7EE6-4342-B048-85BDC9FD1C3A}</a:tableStyleId>
              </a:tblPr>
              <a:tblGrid>
                <a:gridCol w="268654">
                  <a:extLst>
                    <a:ext uri="{9D8B030D-6E8A-4147-A177-3AD203B41FA5}">
                      <a16:colId xmlns:a16="http://schemas.microsoft.com/office/drawing/2014/main" val="4277527077"/>
                    </a:ext>
                  </a:extLst>
                </a:gridCol>
                <a:gridCol w="268654">
                  <a:extLst>
                    <a:ext uri="{9D8B030D-6E8A-4147-A177-3AD203B41FA5}">
                      <a16:colId xmlns:a16="http://schemas.microsoft.com/office/drawing/2014/main" val="628274818"/>
                    </a:ext>
                  </a:extLst>
                </a:gridCol>
                <a:gridCol w="268654">
                  <a:extLst>
                    <a:ext uri="{9D8B030D-6E8A-4147-A177-3AD203B41FA5}">
                      <a16:colId xmlns:a16="http://schemas.microsoft.com/office/drawing/2014/main" val="971711267"/>
                    </a:ext>
                  </a:extLst>
                </a:gridCol>
                <a:gridCol w="268654">
                  <a:extLst>
                    <a:ext uri="{9D8B030D-6E8A-4147-A177-3AD203B41FA5}">
                      <a16:colId xmlns:a16="http://schemas.microsoft.com/office/drawing/2014/main" val="2283623592"/>
                    </a:ext>
                  </a:extLst>
                </a:gridCol>
                <a:gridCol w="268654">
                  <a:extLst>
                    <a:ext uri="{9D8B030D-6E8A-4147-A177-3AD203B41FA5}">
                      <a16:colId xmlns:a16="http://schemas.microsoft.com/office/drawing/2014/main" val="3647681087"/>
                    </a:ext>
                  </a:extLst>
                </a:gridCol>
                <a:gridCol w="268654">
                  <a:extLst>
                    <a:ext uri="{9D8B030D-6E8A-4147-A177-3AD203B41FA5}">
                      <a16:colId xmlns:a16="http://schemas.microsoft.com/office/drawing/2014/main" val="1670678753"/>
                    </a:ext>
                  </a:extLst>
                </a:gridCol>
                <a:gridCol w="268654">
                  <a:extLst>
                    <a:ext uri="{9D8B030D-6E8A-4147-A177-3AD203B41FA5}">
                      <a16:colId xmlns:a16="http://schemas.microsoft.com/office/drawing/2014/main" val="3438952601"/>
                    </a:ext>
                  </a:extLst>
                </a:gridCol>
                <a:gridCol w="268654">
                  <a:extLst>
                    <a:ext uri="{9D8B030D-6E8A-4147-A177-3AD203B41FA5}">
                      <a16:colId xmlns:a16="http://schemas.microsoft.com/office/drawing/2014/main" val="550061226"/>
                    </a:ext>
                  </a:extLst>
                </a:gridCol>
                <a:gridCol w="268654">
                  <a:extLst>
                    <a:ext uri="{9D8B030D-6E8A-4147-A177-3AD203B41FA5}">
                      <a16:colId xmlns:a16="http://schemas.microsoft.com/office/drawing/2014/main" val="1846056213"/>
                    </a:ext>
                  </a:extLst>
                </a:gridCol>
                <a:gridCol w="268654">
                  <a:extLst>
                    <a:ext uri="{9D8B030D-6E8A-4147-A177-3AD203B41FA5}">
                      <a16:colId xmlns:a16="http://schemas.microsoft.com/office/drawing/2014/main" val="213708280"/>
                    </a:ext>
                  </a:extLst>
                </a:gridCol>
                <a:gridCol w="268654">
                  <a:extLst>
                    <a:ext uri="{9D8B030D-6E8A-4147-A177-3AD203B41FA5}">
                      <a16:colId xmlns:a16="http://schemas.microsoft.com/office/drawing/2014/main" val="983505473"/>
                    </a:ext>
                  </a:extLst>
                </a:gridCol>
                <a:gridCol w="268654">
                  <a:extLst>
                    <a:ext uri="{9D8B030D-6E8A-4147-A177-3AD203B41FA5}">
                      <a16:colId xmlns:a16="http://schemas.microsoft.com/office/drawing/2014/main" val="365783267"/>
                    </a:ext>
                  </a:extLst>
                </a:gridCol>
              </a:tblGrid>
              <a:tr h="321477">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71272344"/>
                  </a:ext>
                </a:extLst>
              </a:tr>
              <a:tr h="259278">
                <a:tc>
                  <a:txBody>
                    <a:bodyPr/>
                    <a:lstStyle/>
                    <a:p>
                      <a:pPr algn="ctr"/>
                      <a:r>
                        <a:rPr kumimoji="1" lang="en-US" altLang="ja-JP" sz="700" dirty="0">
                          <a:latin typeface="ＭＳ Ｐ明朝" panose="02020600040205080304" pitchFamily="18" charset="-128"/>
                          <a:ea typeface="ＭＳ Ｐ明朝" panose="02020600040205080304" pitchFamily="18" charset="-128"/>
                        </a:rPr>
                        <a:t>R</a:t>
                      </a:r>
                      <a:r>
                        <a:rPr kumimoji="1" lang="ja-JP" altLang="en-US" sz="700" dirty="0">
                          <a:latin typeface="ＭＳ Ｐ明朝" panose="02020600040205080304" pitchFamily="18" charset="-128"/>
                          <a:ea typeface="ＭＳ Ｐ明朝" panose="02020600040205080304" pitchFamily="18" charset="-128"/>
                        </a:rPr>
                        <a:t>６．６</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７</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８</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９</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700" dirty="0">
                          <a:latin typeface="ＭＳ Ｐ明朝" panose="02020600040205080304" pitchFamily="18" charset="-128"/>
                          <a:ea typeface="ＭＳ Ｐ明朝" panose="02020600040205080304" pitchFamily="18" charset="-128"/>
                        </a:rPr>
                        <a:t>10</a:t>
                      </a:r>
                      <a:endParaRPr kumimoji="1" lang="ja-JP" altLang="en-US" sz="700" dirty="0">
                        <a:latin typeface="ＭＳ Ｐ明朝" panose="02020600040205080304" pitchFamily="18" charset="-128"/>
                        <a:ea typeface="ＭＳ Ｐ明朝" panose="02020600040205080304" pitchFamily="18" charset="-128"/>
                      </a:endParaRP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700" dirty="0">
                          <a:latin typeface="ＭＳ Ｐ明朝" panose="02020600040205080304" pitchFamily="18" charset="-128"/>
                          <a:ea typeface="ＭＳ Ｐ明朝" panose="02020600040205080304" pitchFamily="18" charset="-128"/>
                        </a:rPr>
                        <a:t>11</a:t>
                      </a:r>
                      <a:endParaRPr kumimoji="1" lang="ja-JP" altLang="en-US" sz="700" dirty="0">
                        <a:latin typeface="ＭＳ Ｐ明朝" panose="02020600040205080304" pitchFamily="18" charset="-128"/>
                        <a:ea typeface="ＭＳ Ｐ明朝" panose="02020600040205080304" pitchFamily="18" charset="-128"/>
                      </a:endParaRP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700" dirty="0">
                          <a:latin typeface="ＭＳ Ｐ明朝" panose="02020600040205080304" pitchFamily="18" charset="-128"/>
                          <a:ea typeface="ＭＳ Ｐ明朝" panose="02020600040205080304" pitchFamily="18" charset="-128"/>
                        </a:rPr>
                        <a:t>12</a:t>
                      </a:r>
                      <a:endParaRPr kumimoji="1" lang="ja-JP" altLang="en-US" sz="700" dirty="0">
                        <a:latin typeface="ＭＳ Ｐ明朝" panose="02020600040205080304" pitchFamily="18" charset="-128"/>
                        <a:ea typeface="ＭＳ Ｐ明朝" panose="02020600040205080304" pitchFamily="18" charset="-128"/>
                      </a:endParaRP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700" dirty="0">
                          <a:latin typeface="ＭＳ Ｐ明朝" panose="02020600040205080304" pitchFamily="18" charset="-128"/>
                          <a:ea typeface="ＭＳ Ｐ明朝" panose="02020600040205080304" pitchFamily="18" charset="-128"/>
                        </a:rPr>
                        <a:t>R</a:t>
                      </a:r>
                      <a:r>
                        <a:rPr kumimoji="1" lang="ja-JP" altLang="en-US" sz="700" dirty="0">
                          <a:latin typeface="ＭＳ Ｐ明朝" panose="02020600040205080304" pitchFamily="18" charset="-128"/>
                          <a:ea typeface="ＭＳ Ｐ明朝" panose="02020600040205080304" pitchFamily="18" charset="-128"/>
                        </a:rPr>
                        <a:t>７．１</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２</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３</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４</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５</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16847243"/>
                  </a:ext>
                </a:extLst>
              </a:tr>
            </a:tbl>
          </a:graphicData>
        </a:graphic>
      </p:graphicFrame>
      <p:sp>
        <p:nvSpPr>
          <p:cNvPr id="33" name="四角形: 角を丸くする 32">
            <a:extLst>
              <a:ext uri="{FF2B5EF4-FFF2-40B4-BE49-F238E27FC236}">
                <a16:creationId xmlns:a16="http://schemas.microsoft.com/office/drawing/2014/main" id="{827D6799-069E-48FB-B8CB-1803E5A0C18E}"/>
              </a:ext>
            </a:extLst>
          </p:cNvPr>
          <p:cNvSpPr/>
          <p:nvPr/>
        </p:nvSpPr>
        <p:spPr>
          <a:xfrm>
            <a:off x="2636674" y="3412998"/>
            <a:ext cx="4122615" cy="1467586"/>
          </a:xfrm>
          <a:prstGeom prst="roundRect">
            <a:avLst>
              <a:gd name="adj" fmla="val 538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34" name="左中かっこ 33">
            <a:extLst>
              <a:ext uri="{FF2B5EF4-FFF2-40B4-BE49-F238E27FC236}">
                <a16:creationId xmlns:a16="http://schemas.microsoft.com/office/drawing/2014/main" id="{3E9D0735-83C0-4E34-8493-C08492378959}"/>
              </a:ext>
            </a:extLst>
          </p:cNvPr>
          <p:cNvSpPr/>
          <p:nvPr/>
        </p:nvSpPr>
        <p:spPr>
          <a:xfrm>
            <a:off x="3241524" y="3661406"/>
            <a:ext cx="70043" cy="308328"/>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37" name="左中かっこ 36">
            <a:extLst>
              <a:ext uri="{FF2B5EF4-FFF2-40B4-BE49-F238E27FC236}">
                <a16:creationId xmlns:a16="http://schemas.microsoft.com/office/drawing/2014/main" id="{18679A75-8E3A-4008-B98C-2B15AE3CC2E7}"/>
              </a:ext>
            </a:extLst>
          </p:cNvPr>
          <p:cNvSpPr/>
          <p:nvPr/>
        </p:nvSpPr>
        <p:spPr>
          <a:xfrm>
            <a:off x="3255222" y="4371163"/>
            <a:ext cx="56345" cy="277973"/>
          </a:xfrm>
          <a:prstGeom prst="leftBrace">
            <a:avLst>
              <a:gd name="adj1" fmla="val 8333"/>
              <a:gd name="adj2" fmla="val 49057"/>
            </a:avLst>
          </a:prstGeom>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38" name="テキスト ボックス 37">
            <a:extLst>
              <a:ext uri="{FF2B5EF4-FFF2-40B4-BE49-F238E27FC236}">
                <a16:creationId xmlns:a16="http://schemas.microsoft.com/office/drawing/2014/main" id="{90FFD4FA-DD70-435C-8E08-E46724822143}"/>
              </a:ext>
            </a:extLst>
          </p:cNvPr>
          <p:cNvSpPr txBox="1"/>
          <p:nvPr/>
        </p:nvSpPr>
        <p:spPr>
          <a:xfrm>
            <a:off x="3582890" y="4183120"/>
            <a:ext cx="1173401" cy="123111"/>
          </a:xfrm>
          <a:prstGeom prst="rect">
            <a:avLst/>
          </a:prstGeom>
          <a:noFill/>
          <a:ln>
            <a:noFill/>
          </a:ln>
        </p:spPr>
        <p:txBody>
          <a:bodyPr wrap="square" lIns="0" tIns="0" rIns="0" bIns="0" rtlCol="0">
            <a:spAutoFit/>
          </a:bodyPr>
          <a:lstStyle/>
          <a:p>
            <a:pPr marL="0" marR="0" lvl="0" indent="0" algn="ctr"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６月分は徴収されません</a:t>
            </a:r>
          </a:p>
        </p:txBody>
      </p:sp>
      <p:graphicFrame>
        <p:nvGraphicFramePr>
          <p:cNvPr id="40" name="表 39">
            <a:extLst>
              <a:ext uri="{FF2B5EF4-FFF2-40B4-BE49-F238E27FC236}">
                <a16:creationId xmlns:a16="http://schemas.microsoft.com/office/drawing/2014/main" id="{04FA2E4C-056B-4C54-8AFD-BBCB65A299A4}"/>
              </a:ext>
            </a:extLst>
          </p:cNvPr>
          <p:cNvGraphicFramePr>
            <a:graphicFrameLocks noGrp="1"/>
          </p:cNvGraphicFramePr>
          <p:nvPr>
            <p:extLst>
              <p:ext uri="{D42A27DB-BD31-4B8C-83A1-F6EECF244321}">
                <p14:modId xmlns:p14="http://schemas.microsoft.com/office/powerpoint/2010/main" val="656830951"/>
              </p:ext>
            </p:extLst>
          </p:nvPr>
        </p:nvGraphicFramePr>
        <p:xfrm>
          <a:off x="3128713" y="6677182"/>
          <a:ext cx="3358848" cy="654432"/>
        </p:xfrm>
        <a:graphic>
          <a:graphicData uri="http://schemas.openxmlformats.org/drawingml/2006/table">
            <a:tbl>
              <a:tblPr firstRow="1" bandRow="1">
                <a:tableStyleId>{5C22544A-7EE6-4342-B048-85BDC9FD1C3A}</a:tableStyleId>
              </a:tblPr>
              <a:tblGrid>
                <a:gridCol w="559834">
                  <a:extLst>
                    <a:ext uri="{9D8B030D-6E8A-4147-A177-3AD203B41FA5}">
                      <a16:colId xmlns:a16="http://schemas.microsoft.com/office/drawing/2014/main" val="4277527077"/>
                    </a:ext>
                  </a:extLst>
                </a:gridCol>
                <a:gridCol w="559834">
                  <a:extLst>
                    <a:ext uri="{9D8B030D-6E8A-4147-A177-3AD203B41FA5}">
                      <a16:colId xmlns:a16="http://schemas.microsoft.com/office/drawing/2014/main" val="213708280"/>
                    </a:ext>
                  </a:extLst>
                </a:gridCol>
                <a:gridCol w="559678">
                  <a:extLst>
                    <a:ext uri="{9D8B030D-6E8A-4147-A177-3AD203B41FA5}">
                      <a16:colId xmlns:a16="http://schemas.microsoft.com/office/drawing/2014/main" val="983505473"/>
                    </a:ext>
                  </a:extLst>
                </a:gridCol>
                <a:gridCol w="559834">
                  <a:extLst>
                    <a:ext uri="{9D8B030D-6E8A-4147-A177-3AD203B41FA5}">
                      <a16:colId xmlns:a16="http://schemas.microsoft.com/office/drawing/2014/main" val="365783267"/>
                    </a:ext>
                  </a:extLst>
                </a:gridCol>
                <a:gridCol w="559834">
                  <a:extLst>
                    <a:ext uri="{9D8B030D-6E8A-4147-A177-3AD203B41FA5}">
                      <a16:colId xmlns:a16="http://schemas.microsoft.com/office/drawing/2014/main" val="1789821184"/>
                    </a:ext>
                  </a:extLst>
                </a:gridCol>
                <a:gridCol w="559834">
                  <a:extLst>
                    <a:ext uri="{9D8B030D-6E8A-4147-A177-3AD203B41FA5}">
                      <a16:colId xmlns:a16="http://schemas.microsoft.com/office/drawing/2014/main" val="1953932820"/>
                    </a:ext>
                  </a:extLst>
                </a:gridCol>
              </a:tblGrid>
              <a:tr h="386066">
                <a:tc>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568803006"/>
                  </a:ext>
                </a:extLst>
              </a:tr>
              <a:tr h="268366">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en-US" altLang="ja-JP" sz="800" dirty="0">
                          <a:latin typeface="ＭＳ Ｐ明朝" panose="02020600040205080304" pitchFamily="18" charset="-128"/>
                          <a:ea typeface="ＭＳ Ｐ明朝" panose="02020600040205080304" pitchFamily="18" charset="-128"/>
                        </a:rPr>
                        <a:t>R</a:t>
                      </a:r>
                      <a:r>
                        <a:rPr kumimoji="1" lang="ja-JP" altLang="en-US" sz="800" dirty="0">
                          <a:latin typeface="ＭＳ Ｐ明朝" panose="02020600040205080304" pitchFamily="18" charset="-128"/>
                          <a:ea typeface="ＭＳ Ｐ明朝" panose="02020600040205080304" pitchFamily="18" charset="-128"/>
                        </a:rPr>
                        <a:t>６．４</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ja-JP" altLang="en-US" sz="800" dirty="0">
                          <a:latin typeface="ＭＳ Ｐ明朝" panose="02020600040205080304" pitchFamily="18" charset="-128"/>
                          <a:ea typeface="ＭＳ Ｐ明朝" panose="02020600040205080304" pitchFamily="18" charset="-128"/>
                        </a:rPr>
                        <a:t>６</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ja-JP" altLang="en-US" sz="800" dirty="0">
                          <a:latin typeface="ＭＳ Ｐ明朝" panose="02020600040205080304" pitchFamily="18" charset="-128"/>
                          <a:ea typeface="ＭＳ Ｐ明朝" panose="02020600040205080304" pitchFamily="18" charset="-128"/>
                        </a:rPr>
                        <a:t>８</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en-US" altLang="ja-JP" sz="800" dirty="0">
                          <a:latin typeface="ＭＳ Ｐ明朝" panose="02020600040205080304" pitchFamily="18" charset="-128"/>
                          <a:ea typeface="ＭＳ Ｐ明朝" panose="02020600040205080304" pitchFamily="18" charset="-128"/>
                        </a:rPr>
                        <a:t>10</a:t>
                      </a:r>
                      <a:endParaRPr kumimoji="1" lang="ja-JP" altLang="en-US" sz="800" dirty="0">
                        <a:latin typeface="ＭＳ Ｐ明朝" panose="02020600040205080304" pitchFamily="18" charset="-128"/>
                        <a:ea typeface="ＭＳ Ｐ明朝" panose="02020600040205080304" pitchFamily="18" charset="-128"/>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en-US" altLang="ja-JP" sz="800" dirty="0">
                          <a:latin typeface="ＭＳ Ｐ明朝" panose="02020600040205080304" pitchFamily="18" charset="-128"/>
                          <a:ea typeface="ＭＳ Ｐ明朝" panose="02020600040205080304" pitchFamily="18" charset="-128"/>
                        </a:rPr>
                        <a:t>12</a:t>
                      </a:r>
                      <a:endParaRPr kumimoji="1" lang="ja-JP" altLang="en-US" sz="800" dirty="0">
                        <a:latin typeface="ＭＳ Ｐ明朝" panose="02020600040205080304" pitchFamily="18" charset="-128"/>
                        <a:ea typeface="ＭＳ Ｐ明朝" panose="02020600040205080304" pitchFamily="18" charset="-128"/>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en-US" altLang="ja-JP" sz="800" dirty="0">
                          <a:latin typeface="ＭＳ Ｐ明朝" panose="02020600040205080304" pitchFamily="18" charset="-128"/>
                          <a:ea typeface="ＭＳ Ｐ明朝" panose="02020600040205080304" pitchFamily="18" charset="-128"/>
                        </a:rPr>
                        <a:t>R</a:t>
                      </a:r>
                      <a:r>
                        <a:rPr kumimoji="1" lang="ja-JP" altLang="en-US" sz="800" dirty="0">
                          <a:latin typeface="ＭＳ Ｐ明朝" panose="02020600040205080304" pitchFamily="18" charset="-128"/>
                          <a:ea typeface="ＭＳ Ｐ明朝" panose="02020600040205080304" pitchFamily="18" charset="-128"/>
                        </a:rPr>
                        <a:t>７．２</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16847243"/>
                  </a:ext>
                </a:extLst>
              </a:tr>
            </a:tbl>
          </a:graphicData>
        </a:graphic>
      </p:graphicFrame>
      <p:sp>
        <p:nvSpPr>
          <p:cNvPr id="42" name="左中かっこ 41">
            <a:extLst>
              <a:ext uri="{FF2B5EF4-FFF2-40B4-BE49-F238E27FC236}">
                <a16:creationId xmlns:a16="http://schemas.microsoft.com/office/drawing/2014/main" id="{6F8320B6-0239-4357-99CF-8C6798AE7C89}"/>
              </a:ext>
            </a:extLst>
          </p:cNvPr>
          <p:cNvSpPr/>
          <p:nvPr/>
        </p:nvSpPr>
        <p:spPr>
          <a:xfrm rot="10800000">
            <a:off x="6515275" y="6674832"/>
            <a:ext cx="56761" cy="360356"/>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43" name="テキスト ボックス 42">
            <a:extLst>
              <a:ext uri="{FF2B5EF4-FFF2-40B4-BE49-F238E27FC236}">
                <a16:creationId xmlns:a16="http://schemas.microsoft.com/office/drawing/2014/main" id="{418A7C18-97F4-412D-A655-09D9FB1DE457}"/>
              </a:ext>
            </a:extLst>
          </p:cNvPr>
          <p:cNvSpPr txBox="1"/>
          <p:nvPr/>
        </p:nvSpPr>
        <p:spPr>
          <a:xfrm>
            <a:off x="6541603" y="6658549"/>
            <a:ext cx="307777" cy="400110"/>
          </a:xfrm>
          <a:prstGeom prst="rect">
            <a:avLst/>
          </a:prstGeom>
          <a:noFill/>
          <a:ln>
            <a:noFill/>
          </a:ln>
        </p:spPr>
        <p:txBody>
          <a:bodyPr vert="eaVert" wrap="none" rtlCol="0">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税負担</a:t>
            </a:r>
          </a:p>
        </p:txBody>
      </p:sp>
      <p:sp>
        <p:nvSpPr>
          <p:cNvPr id="44" name="テキスト ボックス 43">
            <a:extLst>
              <a:ext uri="{FF2B5EF4-FFF2-40B4-BE49-F238E27FC236}">
                <a16:creationId xmlns:a16="http://schemas.microsoft.com/office/drawing/2014/main" id="{52037F78-BB4D-4E5B-BD8E-5B6825489DB5}"/>
              </a:ext>
            </a:extLst>
          </p:cNvPr>
          <p:cNvSpPr txBox="1"/>
          <p:nvPr/>
        </p:nvSpPr>
        <p:spPr>
          <a:xfrm>
            <a:off x="3182755" y="6724188"/>
            <a:ext cx="1557718" cy="300008"/>
          </a:xfrm>
          <a:prstGeom prst="rect">
            <a:avLst/>
          </a:prstGeom>
          <a:solidFill>
            <a:schemeClr val="bg1"/>
          </a:solidFill>
          <a:ln>
            <a:solidFill>
              <a:schemeClr val="tx1"/>
            </a:solidFill>
          </a:ln>
        </p:spPr>
        <p:txBody>
          <a:bodyPr wrap="none" lIns="0" tIns="0" rIns="0" bIns="0" rtlCol="0" anchor="ctr" anchorCtr="0">
            <a:noAutofit/>
          </a:bodyPr>
          <a:lstStyle/>
          <a:p>
            <a:pPr marL="0" marR="0" lvl="0" indent="0" algn="ctr" defTabSz="914274"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仮特別徴収税額</a:t>
            </a:r>
            <a:endParaRPr kumimoji="1" lang="en-US" altLang="ja-JP" sz="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274"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（前年度分の税額の</a:t>
            </a:r>
            <a:r>
              <a:rPr kumimoji="1" lang="en-US" altLang="ja-JP" sz="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1/2</a:t>
            </a:r>
            <a:r>
              <a:rPr kumimoji="1" lang="ja-JP" altLang="en-US" sz="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を３期分で徴収）</a:t>
            </a:r>
          </a:p>
        </p:txBody>
      </p:sp>
      <p:graphicFrame>
        <p:nvGraphicFramePr>
          <p:cNvPr id="46" name="表 45">
            <a:extLst>
              <a:ext uri="{FF2B5EF4-FFF2-40B4-BE49-F238E27FC236}">
                <a16:creationId xmlns:a16="http://schemas.microsoft.com/office/drawing/2014/main" id="{4898D03C-F3F1-43D0-B1E1-D783895DDDF3}"/>
              </a:ext>
            </a:extLst>
          </p:cNvPr>
          <p:cNvGraphicFramePr>
            <a:graphicFrameLocks noGrp="1"/>
          </p:cNvGraphicFramePr>
          <p:nvPr>
            <p:extLst>
              <p:ext uri="{D42A27DB-BD31-4B8C-83A1-F6EECF244321}">
                <p14:modId xmlns:p14="http://schemas.microsoft.com/office/powerpoint/2010/main" val="2892782440"/>
              </p:ext>
            </p:extLst>
          </p:nvPr>
        </p:nvGraphicFramePr>
        <p:xfrm>
          <a:off x="3357711" y="4359263"/>
          <a:ext cx="3223841" cy="553665"/>
        </p:xfrm>
        <a:graphic>
          <a:graphicData uri="http://schemas.openxmlformats.org/drawingml/2006/table">
            <a:tbl>
              <a:tblPr firstRow="1" bandRow="1">
                <a:tableStyleId>{5C22544A-7EE6-4342-B048-85BDC9FD1C3A}</a:tableStyleId>
              </a:tblPr>
              <a:tblGrid>
                <a:gridCol w="266904">
                  <a:extLst>
                    <a:ext uri="{9D8B030D-6E8A-4147-A177-3AD203B41FA5}">
                      <a16:colId xmlns:a16="http://schemas.microsoft.com/office/drawing/2014/main" val="4277527077"/>
                    </a:ext>
                  </a:extLst>
                </a:gridCol>
                <a:gridCol w="266905">
                  <a:extLst>
                    <a:ext uri="{9D8B030D-6E8A-4147-A177-3AD203B41FA5}">
                      <a16:colId xmlns:a16="http://schemas.microsoft.com/office/drawing/2014/main" val="628274818"/>
                    </a:ext>
                  </a:extLst>
                </a:gridCol>
                <a:gridCol w="266904">
                  <a:extLst>
                    <a:ext uri="{9D8B030D-6E8A-4147-A177-3AD203B41FA5}">
                      <a16:colId xmlns:a16="http://schemas.microsoft.com/office/drawing/2014/main" val="971711267"/>
                    </a:ext>
                  </a:extLst>
                </a:gridCol>
                <a:gridCol w="266905">
                  <a:extLst>
                    <a:ext uri="{9D8B030D-6E8A-4147-A177-3AD203B41FA5}">
                      <a16:colId xmlns:a16="http://schemas.microsoft.com/office/drawing/2014/main" val="2283623592"/>
                    </a:ext>
                  </a:extLst>
                </a:gridCol>
                <a:gridCol w="266904">
                  <a:extLst>
                    <a:ext uri="{9D8B030D-6E8A-4147-A177-3AD203B41FA5}">
                      <a16:colId xmlns:a16="http://schemas.microsoft.com/office/drawing/2014/main" val="3647681087"/>
                    </a:ext>
                  </a:extLst>
                </a:gridCol>
                <a:gridCol w="266905">
                  <a:extLst>
                    <a:ext uri="{9D8B030D-6E8A-4147-A177-3AD203B41FA5}">
                      <a16:colId xmlns:a16="http://schemas.microsoft.com/office/drawing/2014/main" val="1670678753"/>
                    </a:ext>
                  </a:extLst>
                </a:gridCol>
                <a:gridCol w="266905">
                  <a:extLst>
                    <a:ext uri="{9D8B030D-6E8A-4147-A177-3AD203B41FA5}">
                      <a16:colId xmlns:a16="http://schemas.microsoft.com/office/drawing/2014/main" val="3438952601"/>
                    </a:ext>
                  </a:extLst>
                </a:gridCol>
                <a:gridCol w="266905">
                  <a:extLst>
                    <a:ext uri="{9D8B030D-6E8A-4147-A177-3AD203B41FA5}">
                      <a16:colId xmlns:a16="http://schemas.microsoft.com/office/drawing/2014/main" val="550061226"/>
                    </a:ext>
                  </a:extLst>
                </a:gridCol>
                <a:gridCol w="287890">
                  <a:extLst>
                    <a:ext uri="{9D8B030D-6E8A-4147-A177-3AD203B41FA5}">
                      <a16:colId xmlns:a16="http://schemas.microsoft.com/office/drawing/2014/main" val="1846056213"/>
                    </a:ext>
                  </a:extLst>
                </a:gridCol>
                <a:gridCol w="266905">
                  <a:extLst>
                    <a:ext uri="{9D8B030D-6E8A-4147-A177-3AD203B41FA5}">
                      <a16:colId xmlns:a16="http://schemas.microsoft.com/office/drawing/2014/main" val="213708280"/>
                    </a:ext>
                  </a:extLst>
                </a:gridCol>
                <a:gridCol w="266904">
                  <a:extLst>
                    <a:ext uri="{9D8B030D-6E8A-4147-A177-3AD203B41FA5}">
                      <a16:colId xmlns:a16="http://schemas.microsoft.com/office/drawing/2014/main" val="983505473"/>
                    </a:ext>
                  </a:extLst>
                </a:gridCol>
                <a:gridCol w="266905">
                  <a:extLst>
                    <a:ext uri="{9D8B030D-6E8A-4147-A177-3AD203B41FA5}">
                      <a16:colId xmlns:a16="http://schemas.microsoft.com/office/drawing/2014/main" val="365783267"/>
                    </a:ext>
                  </a:extLst>
                </a:gridCol>
              </a:tblGrid>
              <a:tr h="294387">
                <a:tc>
                  <a:txBody>
                    <a:bodyPr/>
                    <a:lstStyle/>
                    <a:p>
                      <a:pPr algn="ctr"/>
                      <a:endParaRPr kumimoji="1" lang="ja-JP" altLang="en-US" sz="1050" dirty="0"/>
                    </a:p>
                  </a:txBody>
                  <a:tcPr marL="0" marR="0" marT="36000" marB="36000"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71272344"/>
                  </a:ext>
                </a:extLst>
              </a:tr>
              <a:tr h="259278">
                <a:tc>
                  <a:txBody>
                    <a:bodyPr/>
                    <a:lstStyle/>
                    <a:p>
                      <a:pPr algn="ctr"/>
                      <a:r>
                        <a:rPr kumimoji="1" lang="en-US" altLang="ja-JP" sz="700" dirty="0">
                          <a:latin typeface="ＭＳ Ｐ明朝" panose="02020600040205080304" pitchFamily="18" charset="-128"/>
                          <a:ea typeface="ＭＳ Ｐ明朝" panose="02020600040205080304" pitchFamily="18" charset="-128"/>
                        </a:rPr>
                        <a:t>R</a:t>
                      </a:r>
                      <a:r>
                        <a:rPr kumimoji="1" lang="ja-JP" altLang="en-US" sz="700" dirty="0">
                          <a:latin typeface="ＭＳ Ｐ明朝" panose="02020600040205080304" pitchFamily="18" charset="-128"/>
                          <a:ea typeface="ＭＳ Ｐ明朝" panose="02020600040205080304" pitchFamily="18" charset="-128"/>
                        </a:rPr>
                        <a:t>６．６</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７</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８</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９</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700" dirty="0">
                          <a:latin typeface="ＭＳ Ｐ明朝" panose="02020600040205080304" pitchFamily="18" charset="-128"/>
                          <a:ea typeface="ＭＳ Ｐ明朝" panose="02020600040205080304" pitchFamily="18" charset="-128"/>
                        </a:rPr>
                        <a:t>10</a:t>
                      </a:r>
                      <a:endParaRPr kumimoji="1" lang="ja-JP" altLang="en-US" sz="700" dirty="0">
                        <a:latin typeface="ＭＳ Ｐ明朝" panose="02020600040205080304" pitchFamily="18" charset="-128"/>
                        <a:ea typeface="ＭＳ Ｐ明朝" panose="02020600040205080304" pitchFamily="18" charset="-128"/>
                      </a:endParaRP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700" dirty="0">
                          <a:latin typeface="ＭＳ Ｐ明朝" panose="02020600040205080304" pitchFamily="18" charset="-128"/>
                          <a:ea typeface="ＭＳ Ｐ明朝" panose="02020600040205080304" pitchFamily="18" charset="-128"/>
                        </a:rPr>
                        <a:t>11</a:t>
                      </a:r>
                      <a:endParaRPr kumimoji="1" lang="ja-JP" altLang="en-US" sz="700" dirty="0">
                        <a:latin typeface="ＭＳ Ｐ明朝" panose="02020600040205080304" pitchFamily="18" charset="-128"/>
                        <a:ea typeface="ＭＳ Ｐ明朝" panose="02020600040205080304" pitchFamily="18" charset="-128"/>
                      </a:endParaRP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700" dirty="0">
                          <a:latin typeface="ＭＳ Ｐ明朝" panose="02020600040205080304" pitchFamily="18" charset="-128"/>
                          <a:ea typeface="ＭＳ Ｐ明朝" panose="02020600040205080304" pitchFamily="18" charset="-128"/>
                        </a:rPr>
                        <a:t>12</a:t>
                      </a:r>
                      <a:endParaRPr kumimoji="1" lang="ja-JP" altLang="en-US" sz="700" dirty="0">
                        <a:latin typeface="ＭＳ Ｐ明朝" panose="02020600040205080304" pitchFamily="18" charset="-128"/>
                        <a:ea typeface="ＭＳ Ｐ明朝" panose="02020600040205080304" pitchFamily="18" charset="-128"/>
                      </a:endParaRP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700" dirty="0">
                          <a:latin typeface="ＭＳ Ｐ明朝" panose="02020600040205080304" pitchFamily="18" charset="-128"/>
                          <a:ea typeface="ＭＳ Ｐ明朝" panose="02020600040205080304" pitchFamily="18" charset="-128"/>
                        </a:rPr>
                        <a:t>R</a:t>
                      </a:r>
                      <a:r>
                        <a:rPr kumimoji="1" lang="ja-JP" altLang="en-US" sz="700" dirty="0">
                          <a:latin typeface="ＭＳ Ｐ明朝" panose="02020600040205080304" pitchFamily="18" charset="-128"/>
                          <a:ea typeface="ＭＳ Ｐ明朝" panose="02020600040205080304" pitchFamily="18" charset="-128"/>
                        </a:rPr>
                        <a:t>７．１</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２</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３</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４</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５</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16847243"/>
                  </a:ext>
                </a:extLst>
              </a:tr>
            </a:tbl>
          </a:graphicData>
        </a:graphic>
      </p:graphicFrame>
      <p:graphicFrame>
        <p:nvGraphicFramePr>
          <p:cNvPr id="47" name="表 46">
            <a:extLst>
              <a:ext uri="{FF2B5EF4-FFF2-40B4-BE49-F238E27FC236}">
                <a16:creationId xmlns:a16="http://schemas.microsoft.com/office/drawing/2014/main" id="{CB8745CB-5F44-4D5E-A0DA-4D0509AAC14B}"/>
              </a:ext>
            </a:extLst>
          </p:cNvPr>
          <p:cNvGraphicFramePr>
            <a:graphicFrameLocks noGrp="1"/>
          </p:cNvGraphicFramePr>
          <p:nvPr>
            <p:extLst>
              <p:ext uri="{D42A27DB-BD31-4B8C-83A1-F6EECF244321}">
                <p14:modId xmlns:p14="http://schemas.microsoft.com/office/powerpoint/2010/main" val="679135382"/>
              </p:ext>
            </p:extLst>
          </p:nvPr>
        </p:nvGraphicFramePr>
        <p:xfrm>
          <a:off x="3338379" y="5080038"/>
          <a:ext cx="3222196" cy="598410"/>
        </p:xfrm>
        <a:graphic>
          <a:graphicData uri="http://schemas.openxmlformats.org/drawingml/2006/table">
            <a:tbl>
              <a:tblPr firstRow="1" bandRow="1">
                <a:tableStyleId>{5C22544A-7EE6-4342-B048-85BDC9FD1C3A}</a:tableStyleId>
              </a:tblPr>
              <a:tblGrid>
                <a:gridCol w="805549">
                  <a:extLst>
                    <a:ext uri="{9D8B030D-6E8A-4147-A177-3AD203B41FA5}">
                      <a16:colId xmlns:a16="http://schemas.microsoft.com/office/drawing/2014/main" val="4277527077"/>
                    </a:ext>
                  </a:extLst>
                </a:gridCol>
                <a:gridCol w="805549">
                  <a:extLst>
                    <a:ext uri="{9D8B030D-6E8A-4147-A177-3AD203B41FA5}">
                      <a16:colId xmlns:a16="http://schemas.microsoft.com/office/drawing/2014/main" val="213708280"/>
                    </a:ext>
                  </a:extLst>
                </a:gridCol>
                <a:gridCol w="805549">
                  <a:extLst>
                    <a:ext uri="{9D8B030D-6E8A-4147-A177-3AD203B41FA5}">
                      <a16:colId xmlns:a16="http://schemas.microsoft.com/office/drawing/2014/main" val="983505473"/>
                    </a:ext>
                  </a:extLst>
                </a:gridCol>
                <a:gridCol w="805549">
                  <a:extLst>
                    <a:ext uri="{9D8B030D-6E8A-4147-A177-3AD203B41FA5}">
                      <a16:colId xmlns:a16="http://schemas.microsoft.com/office/drawing/2014/main" val="365783267"/>
                    </a:ext>
                  </a:extLst>
                </a:gridCol>
              </a:tblGrid>
              <a:tr h="374106">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71272344"/>
                  </a:ext>
                </a:extLst>
              </a:tr>
              <a:tr h="224304">
                <a:tc>
                  <a:txBody>
                    <a:bodyPr/>
                    <a:lstStyle/>
                    <a:p>
                      <a:pPr algn="ctr"/>
                      <a:r>
                        <a:rPr kumimoji="1" lang="ja-JP" altLang="en-US" sz="900" dirty="0">
                          <a:latin typeface="ＭＳ Ｐ明朝" panose="02020600040205080304" pitchFamily="18" charset="-128"/>
                          <a:ea typeface="ＭＳ Ｐ明朝" panose="02020600040205080304" pitchFamily="18" charset="-128"/>
                        </a:rPr>
                        <a:t>Ｒ６</a:t>
                      </a:r>
                      <a:r>
                        <a:rPr kumimoji="1" lang="en-US" altLang="ja-JP" sz="900" dirty="0">
                          <a:latin typeface="ＭＳ Ｐ明朝" panose="02020600040205080304" pitchFamily="18" charset="-128"/>
                          <a:ea typeface="ＭＳ Ｐ明朝" panose="02020600040205080304" pitchFamily="18" charset="-128"/>
                        </a:rPr>
                        <a:t>.</a:t>
                      </a:r>
                      <a:r>
                        <a:rPr kumimoji="1" lang="ja-JP" altLang="en-US" sz="900" dirty="0">
                          <a:latin typeface="ＭＳ Ｐ明朝" panose="02020600040205080304" pitchFamily="18" charset="-128"/>
                          <a:ea typeface="ＭＳ Ｐ明朝" panose="02020600040205080304" pitchFamily="18" charset="-128"/>
                        </a:rPr>
                        <a:t>６</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900" dirty="0">
                          <a:latin typeface="ＭＳ Ｐ明朝" panose="02020600040205080304" pitchFamily="18" charset="-128"/>
                          <a:ea typeface="ＭＳ Ｐ明朝" panose="02020600040205080304" pitchFamily="18" charset="-128"/>
                        </a:rPr>
                        <a:t>８</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900" dirty="0">
                          <a:latin typeface="ＭＳ Ｐ明朝" panose="02020600040205080304" pitchFamily="18" charset="-128"/>
                          <a:ea typeface="ＭＳ Ｐ明朝" panose="02020600040205080304" pitchFamily="18" charset="-128"/>
                        </a:rPr>
                        <a:t>10</a:t>
                      </a:r>
                      <a:endParaRPr kumimoji="1" lang="ja-JP" altLang="en-US" sz="900" dirty="0">
                        <a:latin typeface="ＭＳ Ｐ明朝" panose="02020600040205080304" pitchFamily="18" charset="-128"/>
                        <a:ea typeface="ＭＳ Ｐ明朝" panose="02020600040205080304" pitchFamily="18" charset="-128"/>
                      </a:endParaRP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900" dirty="0">
                          <a:latin typeface="ＭＳ Ｐ明朝" panose="02020600040205080304" pitchFamily="18" charset="-128"/>
                          <a:ea typeface="ＭＳ Ｐ明朝" panose="02020600040205080304" pitchFamily="18" charset="-128"/>
                        </a:rPr>
                        <a:t>Ｒ７</a:t>
                      </a:r>
                      <a:r>
                        <a:rPr kumimoji="1" lang="en-US" altLang="ja-JP" sz="900" dirty="0">
                          <a:latin typeface="ＭＳ Ｐ明朝" panose="02020600040205080304" pitchFamily="18" charset="-128"/>
                          <a:ea typeface="ＭＳ Ｐ明朝" panose="02020600040205080304" pitchFamily="18" charset="-128"/>
                        </a:rPr>
                        <a:t>.</a:t>
                      </a:r>
                      <a:r>
                        <a:rPr kumimoji="1" lang="ja-JP" altLang="en-US" sz="900" dirty="0">
                          <a:latin typeface="ＭＳ Ｐ明朝" panose="02020600040205080304" pitchFamily="18" charset="-128"/>
                          <a:ea typeface="ＭＳ Ｐ明朝" panose="02020600040205080304" pitchFamily="18" charset="-128"/>
                        </a:rPr>
                        <a:t>１</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16847243"/>
                  </a:ext>
                </a:extLst>
              </a:tr>
            </a:tbl>
          </a:graphicData>
        </a:graphic>
      </p:graphicFrame>
      <p:graphicFrame>
        <p:nvGraphicFramePr>
          <p:cNvPr id="48" name="表 47">
            <a:extLst>
              <a:ext uri="{FF2B5EF4-FFF2-40B4-BE49-F238E27FC236}">
                <a16:creationId xmlns:a16="http://schemas.microsoft.com/office/drawing/2014/main" id="{F63ACE4E-49D6-43B5-AFB0-069BBBCD6F08}"/>
              </a:ext>
            </a:extLst>
          </p:cNvPr>
          <p:cNvGraphicFramePr>
            <a:graphicFrameLocks noGrp="1"/>
          </p:cNvGraphicFramePr>
          <p:nvPr>
            <p:extLst>
              <p:ext uri="{D42A27DB-BD31-4B8C-83A1-F6EECF244321}">
                <p14:modId xmlns:p14="http://schemas.microsoft.com/office/powerpoint/2010/main" val="4020580893"/>
              </p:ext>
            </p:extLst>
          </p:nvPr>
        </p:nvGraphicFramePr>
        <p:xfrm>
          <a:off x="3338379" y="5840000"/>
          <a:ext cx="3222196" cy="616277"/>
        </p:xfrm>
        <a:graphic>
          <a:graphicData uri="http://schemas.openxmlformats.org/drawingml/2006/table">
            <a:tbl>
              <a:tblPr firstRow="1" bandRow="1">
                <a:tableStyleId>{5C22544A-7EE6-4342-B048-85BDC9FD1C3A}</a:tableStyleId>
              </a:tblPr>
              <a:tblGrid>
                <a:gridCol w="805550">
                  <a:extLst>
                    <a:ext uri="{9D8B030D-6E8A-4147-A177-3AD203B41FA5}">
                      <a16:colId xmlns:a16="http://schemas.microsoft.com/office/drawing/2014/main" val="628274818"/>
                    </a:ext>
                  </a:extLst>
                </a:gridCol>
                <a:gridCol w="805548">
                  <a:extLst>
                    <a:ext uri="{9D8B030D-6E8A-4147-A177-3AD203B41FA5}">
                      <a16:colId xmlns:a16="http://schemas.microsoft.com/office/drawing/2014/main" val="971711267"/>
                    </a:ext>
                  </a:extLst>
                </a:gridCol>
                <a:gridCol w="805550">
                  <a:extLst>
                    <a:ext uri="{9D8B030D-6E8A-4147-A177-3AD203B41FA5}">
                      <a16:colId xmlns:a16="http://schemas.microsoft.com/office/drawing/2014/main" val="2283623592"/>
                    </a:ext>
                  </a:extLst>
                </a:gridCol>
                <a:gridCol w="805548">
                  <a:extLst>
                    <a:ext uri="{9D8B030D-6E8A-4147-A177-3AD203B41FA5}">
                      <a16:colId xmlns:a16="http://schemas.microsoft.com/office/drawing/2014/main" val="3647681087"/>
                    </a:ext>
                  </a:extLst>
                </a:gridCol>
              </a:tblGrid>
              <a:tr h="288000">
                <a:tc>
                  <a:txBody>
                    <a:bodyPr/>
                    <a:lstStyle/>
                    <a:p>
                      <a:pPr algn="ctr">
                        <a:lnSpc>
                          <a:spcPts val="100"/>
                        </a:lnSpc>
                      </a:pPr>
                      <a:endParaRPr kumimoji="1" lang="ja-JP" altLang="en-US" sz="400" dirty="0"/>
                    </a:p>
                  </a:txBody>
                  <a:tcPr marL="0" marR="0" marT="0" marB="0"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291609785"/>
                  </a:ext>
                </a:extLst>
              </a:tr>
              <a:tr h="108000">
                <a:tc>
                  <a:txBody>
                    <a:bodyPr/>
                    <a:lstStyle/>
                    <a:p>
                      <a:pPr algn="ctr">
                        <a:lnSpc>
                          <a:spcPts val="100"/>
                        </a:lnSpc>
                      </a:pP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57570522"/>
                  </a:ext>
                </a:extLst>
              </a:tr>
              <a:tr h="191463">
                <a:tc>
                  <a:txBody>
                    <a:bodyPr/>
                    <a:lstStyle/>
                    <a:p>
                      <a:pPr algn="ctr"/>
                      <a:r>
                        <a:rPr kumimoji="1" lang="ja-JP" altLang="en-US" sz="900" dirty="0">
                          <a:latin typeface="ＭＳ Ｐ明朝" panose="02020600040205080304" pitchFamily="18" charset="-128"/>
                          <a:ea typeface="ＭＳ Ｐ明朝" panose="02020600040205080304" pitchFamily="18" charset="-128"/>
                        </a:rPr>
                        <a:t>Ｒ６</a:t>
                      </a:r>
                      <a:r>
                        <a:rPr kumimoji="1" lang="en-US" altLang="ja-JP" sz="900" dirty="0">
                          <a:latin typeface="ＭＳ Ｐ明朝" panose="02020600040205080304" pitchFamily="18" charset="-128"/>
                          <a:ea typeface="ＭＳ Ｐ明朝" panose="02020600040205080304" pitchFamily="18" charset="-128"/>
                        </a:rPr>
                        <a:t>.</a:t>
                      </a:r>
                      <a:r>
                        <a:rPr kumimoji="1" lang="ja-JP" altLang="en-US" sz="900" dirty="0">
                          <a:latin typeface="ＭＳ Ｐ明朝" panose="02020600040205080304" pitchFamily="18" charset="-128"/>
                          <a:ea typeface="ＭＳ Ｐ明朝" panose="02020600040205080304" pitchFamily="18" charset="-128"/>
                        </a:rPr>
                        <a:t>６</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900" dirty="0">
                          <a:latin typeface="ＭＳ Ｐ明朝" panose="02020600040205080304" pitchFamily="18" charset="-128"/>
                          <a:ea typeface="ＭＳ Ｐ明朝" panose="02020600040205080304" pitchFamily="18" charset="-128"/>
                        </a:rPr>
                        <a:t>８</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900" dirty="0">
                          <a:latin typeface="ＭＳ Ｐ明朝" panose="02020600040205080304" pitchFamily="18" charset="-128"/>
                          <a:ea typeface="ＭＳ Ｐ明朝" panose="02020600040205080304" pitchFamily="18" charset="-128"/>
                        </a:rPr>
                        <a:t>10</a:t>
                      </a:r>
                      <a:endParaRPr kumimoji="1" lang="ja-JP" altLang="en-US" sz="900" dirty="0">
                        <a:latin typeface="ＭＳ Ｐ明朝" panose="02020600040205080304" pitchFamily="18" charset="-128"/>
                        <a:ea typeface="ＭＳ Ｐ明朝" panose="02020600040205080304" pitchFamily="18" charset="-128"/>
                      </a:endParaRP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900" dirty="0">
                          <a:latin typeface="ＭＳ Ｐ明朝" panose="02020600040205080304" pitchFamily="18" charset="-128"/>
                          <a:ea typeface="ＭＳ Ｐ明朝" panose="02020600040205080304" pitchFamily="18" charset="-128"/>
                        </a:rPr>
                        <a:t>Ｒ７</a:t>
                      </a:r>
                      <a:r>
                        <a:rPr kumimoji="1" lang="en-US" altLang="ja-JP" sz="900" dirty="0">
                          <a:latin typeface="ＭＳ Ｐ明朝" panose="02020600040205080304" pitchFamily="18" charset="-128"/>
                          <a:ea typeface="ＭＳ Ｐ明朝" panose="02020600040205080304" pitchFamily="18" charset="-128"/>
                        </a:rPr>
                        <a:t>.</a:t>
                      </a:r>
                      <a:r>
                        <a:rPr kumimoji="1" lang="ja-JP" altLang="en-US" sz="900" dirty="0">
                          <a:latin typeface="ＭＳ Ｐ明朝" panose="02020600040205080304" pitchFamily="18" charset="-128"/>
                          <a:ea typeface="ＭＳ Ｐ明朝" panose="02020600040205080304" pitchFamily="18" charset="-128"/>
                        </a:rPr>
                        <a:t>１</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16847243"/>
                  </a:ext>
                </a:extLst>
              </a:tr>
            </a:tbl>
          </a:graphicData>
        </a:graphic>
      </p:graphicFrame>
      <p:sp>
        <p:nvSpPr>
          <p:cNvPr id="53" name="矢印: 下 52">
            <a:extLst>
              <a:ext uri="{FF2B5EF4-FFF2-40B4-BE49-F238E27FC236}">
                <a16:creationId xmlns:a16="http://schemas.microsoft.com/office/drawing/2014/main" id="{11C7CE9E-6D8F-4834-AF21-C7702A673022}"/>
              </a:ext>
            </a:extLst>
          </p:cNvPr>
          <p:cNvSpPr/>
          <p:nvPr/>
        </p:nvSpPr>
        <p:spPr>
          <a:xfrm>
            <a:off x="3654827" y="5888828"/>
            <a:ext cx="127877" cy="223967"/>
          </a:xfrm>
          <a:prstGeom prst="downArrow">
            <a:avLst/>
          </a:pr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cxnSp>
        <p:nvCxnSpPr>
          <p:cNvPr id="54" name="直線コネクタ 53">
            <a:extLst>
              <a:ext uri="{FF2B5EF4-FFF2-40B4-BE49-F238E27FC236}">
                <a16:creationId xmlns:a16="http://schemas.microsoft.com/office/drawing/2014/main" id="{84E41C5C-CDBC-4C5F-99BA-3DF0EED65C52}"/>
              </a:ext>
            </a:extLst>
          </p:cNvPr>
          <p:cNvCxnSpPr>
            <a:cxnSpLocks/>
            <a:endCxn id="53" idx="0"/>
          </p:cNvCxnSpPr>
          <p:nvPr/>
        </p:nvCxnSpPr>
        <p:spPr>
          <a:xfrm flipH="1">
            <a:off x="3718766" y="5743520"/>
            <a:ext cx="140488" cy="145308"/>
          </a:xfrm>
          <a:prstGeom prst="line">
            <a:avLst/>
          </a:prstGeom>
        </p:spPr>
        <p:style>
          <a:lnRef idx="1">
            <a:schemeClr val="dk1"/>
          </a:lnRef>
          <a:fillRef idx="0">
            <a:schemeClr val="dk1"/>
          </a:fillRef>
          <a:effectRef idx="0">
            <a:schemeClr val="dk1"/>
          </a:effectRef>
          <a:fontRef idx="minor">
            <a:schemeClr val="tx1"/>
          </a:fontRef>
        </p:style>
      </p:cxnSp>
      <p:sp>
        <p:nvSpPr>
          <p:cNvPr id="57" name="テキスト ボックス 56">
            <a:extLst>
              <a:ext uri="{FF2B5EF4-FFF2-40B4-BE49-F238E27FC236}">
                <a16:creationId xmlns:a16="http://schemas.microsoft.com/office/drawing/2014/main" id="{58318972-88BF-4A96-90FA-285279F88CFB}"/>
              </a:ext>
            </a:extLst>
          </p:cNvPr>
          <p:cNvSpPr txBox="1"/>
          <p:nvPr/>
        </p:nvSpPr>
        <p:spPr>
          <a:xfrm>
            <a:off x="3879277" y="5666980"/>
            <a:ext cx="2671996" cy="123111"/>
          </a:xfrm>
          <a:prstGeom prst="rect">
            <a:avLst/>
          </a:prstGeom>
          <a:noFill/>
          <a:ln>
            <a:noFill/>
          </a:ln>
        </p:spPr>
        <p:txBody>
          <a:bodyPr wrap="square" lIns="0" tIns="0" rIns="0" bIns="0" rtlCol="0">
            <a:spAutoFit/>
          </a:bodyPr>
          <a:lstStyle/>
          <a:p>
            <a:pPr marL="0" marR="0" lvl="0" indent="0"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６月分から控除（控除しきれない場合は８月分から順次控除）</a:t>
            </a:r>
          </a:p>
        </p:txBody>
      </p:sp>
      <p:graphicFrame>
        <p:nvGraphicFramePr>
          <p:cNvPr id="63" name="表 62">
            <a:extLst>
              <a:ext uri="{FF2B5EF4-FFF2-40B4-BE49-F238E27FC236}">
                <a16:creationId xmlns:a16="http://schemas.microsoft.com/office/drawing/2014/main" id="{3997ECFA-E583-4379-B069-88D1D253D549}"/>
              </a:ext>
            </a:extLst>
          </p:cNvPr>
          <p:cNvGraphicFramePr>
            <a:graphicFrameLocks noGrp="1"/>
          </p:cNvGraphicFramePr>
          <p:nvPr>
            <p:extLst>
              <p:ext uri="{D42A27DB-BD31-4B8C-83A1-F6EECF244321}">
                <p14:modId xmlns:p14="http://schemas.microsoft.com/office/powerpoint/2010/main" val="3723744715"/>
              </p:ext>
            </p:extLst>
          </p:nvPr>
        </p:nvGraphicFramePr>
        <p:xfrm>
          <a:off x="3140881" y="7496277"/>
          <a:ext cx="3358847" cy="589364"/>
        </p:xfrm>
        <a:graphic>
          <a:graphicData uri="http://schemas.openxmlformats.org/drawingml/2006/table">
            <a:tbl>
              <a:tblPr firstRow="1" bandRow="1">
                <a:tableStyleId>{5C22544A-7EE6-4342-B048-85BDC9FD1C3A}</a:tableStyleId>
              </a:tblPr>
              <a:tblGrid>
                <a:gridCol w="559834">
                  <a:extLst>
                    <a:ext uri="{9D8B030D-6E8A-4147-A177-3AD203B41FA5}">
                      <a16:colId xmlns:a16="http://schemas.microsoft.com/office/drawing/2014/main" val="4277527077"/>
                    </a:ext>
                  </a:extLst>
                </a:gridCol>
                <a:gridCol w="559834">
                  <a:extLst>
                    <a:ext uri="{9D8B030D-6E8A-4147-A177-3AD203B41FA5}">
                      <a16:colId xmlns:a16="http://schemas.microsoft.com/office/drawing/2014/main" val="213708280"/>
                    </a:ext>
                  </a:extLst>
                </a:gridCol>
                <a:gridCol w="559677">
                  <a:extLst>
                    <a:ext uri="{9D8B030D-6E8A-4147-A177-3AD203B41FA5}">
                      <a16:colId xmlns:a16="http://schemas.microsoft.com/office/drawing/2014/main" val="983505473"/>
                    </a:ext>
                  </a:extLst>
                </a:gridCol>
                <a:gridCol w="559834">
                  <a:extLst>
                    <a:ext uri="{9D8B030D-6E8A-4147-A177-3AD203B41FA5}">
                      <a16:colId xmlns:a16="http://schemas.microsoft.com/office/drawing/2014/main" val="365783267"/>
                    </a:ext>
                  </a:extLst>
                </a:gridCol>
                <a:gridCol w="559834">
                  <a:extLst>
                    <a:ext uri="{9D8B030D-6E8A-4147-A177-3AD203B41FA5}">
                      <a16:colId xmlns:a16="http://schemas.microsoft.com/office/drawing/2014/main" val="1789821184"/>
                    </a:ext>
                  </a:extLst>
                </a:gridCol>
                <a:gridCol w="559834">
                  <a:extLst>
                    <a:ext uri="{9D8B030D-6E8A-4147-A177-3AD203B41FA5}">
                      <a16:colId xmlns:a16="http://schemas.microsoft.com/office/drawing/2014/main" val="1678462466"/>
                    </a:ext>
                  </a:extLst>
                </a:gridCol>
              </a:tblGrid>
              <a:tr h="229353">
                <a:tc rowSpan="2">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rowSpan="2">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rowSpan="2">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568803006"/>
                  </a:ext>
                </a:extLst>
              </a:tr>
              <a:tr h="12109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024323618"/>
                  </a:ext>
                </a:extLst>
              </a:tr>
              <a:tr h="238920">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en-US" altLang="ja-JP" sz="800" dirty="0">
                          <a:latin typeface="ＭＳ Ｐ明朝" panose="02020600040205080304" pitchFamily="18" charset="-128"/>
                          <a:ea typeface="ＭＳ Ｐ明朝" panose="02020600040205080304" pitchFamily="18" charset="-128"/>
                        </a:rPr>
                        <a:t>R</a:t>
                      </a:r>
                      <a:r>
                        <a:rPr kumimoji="1" lang="ja-JP" altLang="en-US" sz="800" dirty="0">
                          <a:latin typeface="ＭＳ Ｐ明朝" panose="02020600040205080304" pitchFamily="18" charset="-128"/>
                          <a:ea typeface="ＭＳ Ｐ明朝" panose="02020600040205080304" pitchFamily="18" charset="-128"/>
                        </a:rPr>
                        <a:t>６．４</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ja-JP" altLang="en-US" sz="800" dirty="0">
                          <a:latin typeface="ＭＳ Ｐ明朝" panose="02020600040205080304" pitchFamily="18" charset="-128"/>
                          <a:ea typeface="ＭＳ Ｐ明朝" panose="02020600040205080304" pitchFamily="18" charset="-128"/>
                        </a:rPr>
                        <a:t>６</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ja-JP" altLang="en-US" sz="800" dirty="0">
                          <a:latin typeface="ＭＳ Ｐ明朝" panose="02020600040205080304" pitchFamily="18" charset="-128"/>
                          <a:ea typeface="ＭＳ Ｐ明朝" panose="02020600040205080304" pitchFamily="18" charset="-128"/>
                        </a:rPr>
                        <a:t>８</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en-US" altLang="ja-JP" sz="800" dirty="0">
                          <a:latin typeface="ＭＳ Ｐ明朝" panose="02020600040205080304" pitchFamily="18" charset="-128"/>
                          <a:ea typeface="ＭＳ Ｐ明朝" panose="02020600040205080304" pitchFamily="18" charset="-128"/>
                        </a:rPr>
                        <a:t>10</a:t>
                      </a:r>
                      <a:endParaRPr kumimoji="1" lang="ja-JP" altLang="en-US" sz="800" dirty="0">
                        <a:latin typeface="ＭＳ Ｐ明朝" panose="02020600040205080304" pitchFamily="18" charset="-128"/>
                        <a:ea typeface="ＭＳ Ｐ明朝" panose="02020600040205080304" pitchFamily="18" charset="-128"/>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en-US" altLang="ja-JP" sz="800" dirty="0">
                          <a:latin typeface="ＭＳ Ｐ明朝" panose="02020600040205080304" pitchFamily="18" charset="-128"/>
                          <a:ea typeface="ＭＳ Ｐ明朝" panose="02020600040205080304" pitchFamily="18" charset="-128"/>
                        </a:rPr>
                        <a:t>12</a:t>
                      </a:r>
                      <a:endParaRPr kumimoji="1" lang="ja-JP" altLang="en-US" sz="800" dirty="0">
                        <a:latin typeface="ＭＳ Ｐ明朝" panose="02020600040205080304" pitchFamily="18" charset="-128"/>
                        <a:ea typeface="ＭＳ Ｐ明朝" panose="02020600040205080304" pitchFamily="18" charset="-128"/>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en-US" altLang="ja-JP" sz="800" kern="1200" dirty="0">
                          <a:solidFill>
                            <a:schemeClr val="dk1"/>
                          </a:solidFill>
                          <a:latin typeface="ＭＳ Ｐ明朝" panose="02020600040205080304" pitchFamily="18" charset="-128"/>
                          <a:ea typeface="ＭＳ Ｐ明朝" panose="02020600040205080304" pitchFamily="18" charset="-128"/>
                          <a:cs typeface="+mn-cs"/>
                        </a:rPr>
                        <a:t>R</a:t>
                      </a:r>
                      <a:r>
                        <a:rPr kumimoji="1" lang="ja-JP" altLang="en-US" sz="800" kern="1200" dirty="0">
                          <a:solidFill>
                            <a:schemeClr val="dk1"/>
                          </a:solidFill>
                          <a:latin typeface="ＭＳ Ｐ明朝" panose="02020600040205080304" pitchFamily="18" charset="-128"/>
                          <a:ea typeface="ＭＳ Ｐ明朝" panose="02020600040205080304" pitchFamily="18" charset="-128"/>
                          <a:cs typeface="+mn-cs"/>
                        </a:rPr>
                        <a:t>７．２</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16847243"/>
                  </a:ext>
                </a:extLst>
              </a:tr>
            </a:tbl>
          </a:graphicData>
        </a:graphic>
      </p:graphicFrame>
      <p:cxnSp>
        <p:nvCxnSpPr>
          <p:cNvPr id="64" name="直線コネクタ 63">
            <a:extLst>
              <a:ext uri="{FF2B5EF4-FFF2-40B4-BE49-F238E27FC236}">
                <a16:creationId xmlns:a16="http://schemas.microsoft.com/office/drawing/2014/main" id="{A2A99BE0-8D4E-4A0C-A3D0-B8AEE053FB17}"/>
              </a:ext>
            </a:extLst>
          </p:cNvPr>
          <p:cNvCxnSpPr>
            <a:cxnSpLocks/>
          </p:cNvCxnSpPr>
          <p:nvPr/>
        </p:nvCxnSpPr>
        <p:spPr>
          <a:xfrm flipH="1">
            <a:off x="3512630" y="4279822"/>
            <a:ext cx="107477" cy="139705"/>
          </a:xfrm>
          <a:prstGeom prst="line">
            <a:avLst/>
          </a:prstGeom>
        </p:spPr>
        <p:style>
          <a:lnRef idx="1">
            <a:schemeClr val="dk1"/>
          </a:lnRef>
          <a:fillRef idx="0">
            <a:schemeClr val="dk1"/>
          </a:fillRef>
          <a:effectRef idx="0">
            <a:schemeClr val="dk1"/>
          </a:effectRef>
          <a:fontRef idx="minor">
            <a:schemeClr val="tx1"/>
          </a:fontRef>
        </p:style>
      </p:cxnSp>
      <p:sp>
        <p:nvSpPr>
          <p:cNvPr id="65" name="矢印: 下 64">
            <a:extLst>
              <a:ext uri="{FF2B5EF4-FFF2-40B4-BE49-F238E27FC236}">
                <a16:creationId xmlns:a16="http://schemas.microsoft.com/office/drawing/2014/main" id="{E326AD9C-AD28-4A09-A422-58284A946390}"/>
              </a:ext>
            </a:extLst>
          </p:cNvPr>
          <p:cNvSpPr/>
          <p:nvPr/>
        </p:nvSpPr>
        <p:spPr>
          <a:xfrm>
            <a:off x="4998182" y="7530480"/>
            <a:ext cx="205900" cy="160782"/>
          </a:xfrm>
          <a:prstGeom prst="downArrow">
            <a:avLst/>
          </a:pr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cxnSp>
        <p:nvCxnSpPr>
          <p:cNvPr id="66" name="直線コネクタ 65">
            <a:extLst>
              <a:ext uri="{FF2B5EF4-FFF2-40B4-BE49-F238E27FC236}">
                <a16:creationId xmlns:a16="http://schemas.microsoft.com/office/drawing/2014/main" id="{0521308D-716C-4385-AD98-4459135D72B7}"/>
              </a:ext>
            </a:extLst>
          </p:cNvPr>
          <p:cNvCxnSpPr>
            <a:cxnSpLocks/>
          </p:cNvCxnSpPr>
          <p:nvPr/>
        </p:nvCxnSpPr>
        <p:spPr>
          <a:xfrm flipH="1">
            <a:off x="5101133" y="7338261"/>
            <a:ext cx="67017" cy="186966"/>
          </a:xfrm>
          <a:prstGeom prst="line">
            <a:avLst/>
          </a:prstGeom>
        </p:spPr>
        <p:style>
          <a:lnRef idx="1">
            <a:schemeClr val="dk1"/>
          </a:lnRef>
          <a:fillRef idx="0">
            <a:schemeClr val="dk1"/>
          </a:fillRef>
          <a:effectRef idx="0">
            <a:schemeClr val="dk1"/>
          </a:effectRef>
          <a:fontRef idx="minor">
            <a:schemeClr val="tx1"/>
          </a:fontRef>
        </p:style>
      </p:cxnSp>
      <p:sp>
        <p:nvSpPr>
          <p:cNvPr id="67" name="テキスト ボックス 66">
            <a:extLst>
              <a:ext uri="{FF2B5EF4-FFF2-40B4-BE49-F238E27FC236}">
                <a16:creationId xmlns:a16="http://schemas.microsoft.com/office/drawing/2014/main" id="{0343DAF9-2CC0-4A9B-AF38-67D72A87CF4A}"/>
              </a:ext>
            </a:extLst>
          </p:cNvPr>
          <p:cNvSpPr txBox="1"/>
          <p:nvPr/>
        </p:nvSpPr>
        <p:spPr>
          <a:xfrm>
            <a:off x="5183696" y="7202214"/>
            <a:ext cx="1471664" cy="246221"/>
          </a:xfrm>
          <a:prstGeom prst="rect">
            <a:avLst/>
          </a:prstGeom>
          <a:noFill/>
          <a:ln>
            <a:noFill/>
          </a:ln>
        </p:spPr>
        <p:txBody>
          <a:bodyPr wrap="square" lIns="0" tIns="0" rIns="0" bIns="0" rtlCol="0">
            <a:spAutoFit/>
          </a:bodyPr>
          <a:lstStyle/>
          <a:p>
            <a:pPr marL="0" marR="0" lvl="0" indent="0" defTabSz="914274"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10</a:t>
            </a:r>
            <a:r>
              <a:rPr kumimoji="1" lang="ja-JP" altLang="en-US" sz="8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月分から控除（控除しきれない場合は</a:t>
            </a:r>
            <a:r>
              <a:rPr kumimoji="1" lang="en-US" altLang="ja-JP" sz="8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12</a:t>
            </a:r>
            <a:r>
              <a:rPr kumimoji="1" lang="ja-JP" altLang="en-US" sz="8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月分から順次控除）</a:t>
            </a:r>
          </a:p>
        </p:txBody>
      </p:sp>
      <p:sp>
        <p:nvSpPr>
          <p:cNvPr id="69" name="矢印: 下 68">
            <a:extLst>
              <a:ext uri="{FF2B5EF4-FFF2-40B4-BE49-F238E27FC236}">
                <a16:creationId xmlns:a16="http://schemas.microsoft.com/office/drawing/2014/main" id="{9A395401-BF17-46F5-9C56-290E0F816914}"/>
              </a:ext>
            </a:extLst>
          </p:cNvPr>
          <p:cNvSpPr/>
          <p:nvPr/>
        </p:nvSpPr>
        <p:spPr>
          <a:xfrm>
            <a:off x="3429137" y="4409038"/>
            <a:ext cx="119544" cy="203496"/>
          </a:xfrm>
          <a:prstGeom prst="downArrow">
            <a:avLst/>
          </a:pr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35" name="テキスト ボックス 34">
            <a:extLst>
              <a:ext uri="{FF2B5EF4-FFF2-40B4-BE49-F238E27FC236}">
                <a16:creationId xmlns:a16="http://schemas.microsoft.com/office/drawing/2014/main" id="{70E0B2BE-7141-4464-A786-C602CF4411FD}"/>
              </a:ext>
            </a:extLst>
          </p:cNvPr>
          <p:cNvSpPr txBox="1"/>
          <p:nvPr/>
        </p:nvSpPr>
        <p:spPr>
          <a:xfrm>
            <a:off x="2998711" y="3621990"/>
            <a:ext cx="307777" cy="445134"/>
          </a:xfrm>
          <a:prstGeom prst="rect">
            <a:avLst/>
          </a:prstGeom>
          <a:noFill/>
          <a:ln>
            <a:noFill/>
          </a:ln>
        </p:spPr>
        <p:txBody>
          <a:bodyPr vert="eaVert" wrap="square" rtlCol="0">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税負担</a:t>
            </a:r>
          </a:p>
        </p:txBody>
      </p:sp>
      <p:sp>
        <p:nvSpPr>
          <p:cNvPr id="36" name="テキスト ボックス 35">
            <a:extLst>
              <a:ext uri="{FF2B5EF4-FFF2-40B4-BE49-F238E27FC236}">
                <a16:creationId xmlns:a16="http://schemas.microsoft.com/office/drawing/2014/main" id="{20607E16-08DB-4EFF-9D2D-C6AA43E773A1}"/>
              </a:ext>
            </a:extLst>
          </p:cNvPr>
          <p:cNvSpPr txBox="1"/>
          <p:nvPr/>
        </p:nvSpPr>
        <p:spPr>
          <a:xfrm>
            <a:off x="2991253" y="4296237"/>
            <a:ext cx="307777" cy="447638"/>
          </a:xfrm>
          <a:prstGeom prst="rect">
            <a:avLst/>
          </a:prstGeom>
          <a:noFill/>
          <a:ln>
            <a:noFill/>
          </a:ln>
        </p:spPr>
        <p:txBody>
          <a:bodyPr vert="eaVert" wrap="square" rtlCol="0">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税負担</a:t>
            </a:r>
          </a:p>
        </p:txBody>
      </p:sp>
      <p:sp>
        <p:nvSpPr>
          <p:cNvPr id="71" name="テキスト ボックス 70">
            <a:extLst>
              <a:ext uri="{FF2B5EF4-FFF2-40B4-BE49-F238E27FC236}">
                <a16:creationId xmlns:a16="http://schemas.microsoft.com/office/drawing/2014/main" id="{B00F3A95-154A-48BC-9AD7-DFDCA9D1EFD1}"/>
              </a:ext>
            </a:extLst>
          </p:cNvPr>
          <p:cNvSpPr txBox="1"/>
          <p:nvPr/>
        </p:nvSpPr>
        <p:spPr>
          <a:xfrm>
            <a:off x="2787965" y="3600527"/>
            <a:ext cx="159462" cy="445134"/>
          </a:xfrm>
          <a:prstGeom prst="rect">
            <a:avLst/>
          </a:prstGeom>
          <a:noFill/>
          <a:ln>
            <a:solidFill>
              <a:schemeClr val="tx1"/>
            </a:solidFill>
          </a:ln>
        </p:spPr>
        <p:txBody>
          <a:bodyPr vert="eaVert" wrap="square" lIns="18000" tIns="18000" rIns="18000" bIns="18000" rtlCol="0" anchor="ctr" anchorCtr="1">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通　　常</a:t>
            </a:r>
          </a:p>
        </p:txBody>
      </p:sp>
      <p:sp>
        <p:nvSpPr>
          <p:cNvPr id="72" name="テキスト ボックス 71">
            <a:extLst>
              <a:ext uri="{FF2B5EF4-FFF2-40B4-BE49-F238E27FC236}">
                <a16:creationId xmlns:a16="http://schemas.microsoft.com/office/drawing/2014/main" id="{FA4CE31E-4786-4382-BCCF-5890CD61F251}"/>
              </a:ext>
            </a:extLst>
          </p:cNvPr>
          <p:cNvSpPr txBox="1"/>
          <p:nvPr/>
        </p:nvSpPr>
        <p:spPr>
          <a:xfrm>
            <a:off x="2788381" y="4212637"/>
            <a:ext cx="159462" cy="600164"/>
          </a:xfrm>
          <a:prstGeom prst="rect">
            <a:avLst/>
          </a:prstGeom>
          <a:noFill/>
          <a:ln>
            <a:solidFill>
              <a:schemeClr val="tx1"/>
            </a:solidFill>
          </a:ln>
        </p:spPr>
        <p:txBody>
          <a:bodyPr vert="eaVert" wrap="square" lIns="18000" tIns="18000" rIns="18000" bIns="18000" rtlCol="0" anchor="ctr" anchorCtr="1">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定額減税後</a:t>
            </a:r>
          </a:p>
        </p:txBody>
      </p:sp>
      <p:sp>
        <p:nvSpPr>
          <p:cNvPr id="55" name="フローチャート: 代替処理 54">
            <a:extLst>
              <a:ext uri="{FF2B5EF4-FFF2-40B4-BE49-F238E27FC236}">
                <a16:creationId xmlns:a16="http://schemas.microsoft.com/office/drawing/2014/main" id="{2DAD9A9D-8F8B-4D19-BAA3-E0A3B8EA5F21}"/>
              </a:ext>
            </a:extLst>
          </p:cNvPr>
          <p:cNvSpPr/>
          <p:nvPr/>
        </p:nvSpPr>
        <p:spPr>
          <a:xfrm>
            <a:off x="128308" y="4934677"/>
            <a:ext cx="2116494" cy="395298"/>
          </a:xfrm>
          <a:prstGeom prst="flowChartAlternateProcess">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lvl="0" defTabSz="914274">
              <a:defRPr/>
            </a:pP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②　</a:t>
            </a:r>
            <a:r>
              <a:rPr lang="zh-TW" altLang="en-US" sz="1200" dirty="0">
                <a:solidFill>
                  <a:prstClr val="black"/>
                </a:solidFill>
                <a:latin typeface="ＭＳ Ｐゴシック" panose="020B0600070205080204" pitchFamily="50" charset="-128"/>
                <a:ea typeface="ＭＳ Ｐゴシック" panose="020B0600070205080204" pitchFamily="50" charset="-128"/>
              </a:rPr>
              <a:t>普通徴収</a:t>
            </a:r>
            <a:endParaRPr lang="en-US" altLang="zh-TW" sz="1200" dirty="0">
              <a:solidFill>
                <a:prstClr val="black"/>
              </a:solidFill>
              <a:latin typeface="ＭＳ Ｐゴシック" panose="020B0600070205080204" pitchFamily="50" charset="-128"/>
              <a:ea typeface="ＭＳ Ｐゴシック" panose="020B0600070205080204" pitchFamily="50" charset="-128"/>
            </a:endParaRPr>
          </a:p>
          <a:p>
            <a:pPr lvl="0" defTabSz="914274">
              <a:defRPr/>
            </a:pPr>
            <a:r>
              <a:rPr lang="ja-JP" altLang="en-US" sz="1200" dirty="0">
                <a:solidFill>
                  <a:prstClr val="black"/>
                </a:solidFill>
                <a:latin typeface="ＭＳ Ｐゴシック" panose="020B0600070205080204" pitchFamily="50" charset="-128"/>
                <a:ea typeface="ＭＳ Ｐゴシック" panose="020B0600070205080204" pitchFamily="50" charset="-128"/>
              </a:rPr>
              <a:t>　　</a:t>
            </a:r>
            <a:r>
              <a:rPr lang="zh-TW" altLang="en-US" sz="1200" dirty="0">
                <a:solidFill>
                  <a:prstClr val="black"/>
                </a:solidFill>
                <a:latin typeface="ＭＳ Ｐゴシック" panose="020B0600070205080204" pitchFamily="50" charset="-128"/>
                <a:ea typeface="ＭＳ Ｐゴシック" panose="020B0600070205080204" pitchFamily="50" charset="-128"/>
              </a:rPr>
              <a:t>（事業所得者等</a:t>
            </a:r>
            <a:r>
              <a:rPr lang="ja-JP" altLang="en-US" sz="1200" dirty="0">
                <a:solidFill>
                  <a:prstClr val="black"/>
                </a:solidFill>
                <a:latin typeface="ＭＳ Ｐゴシック" panose="020B0600070205080204" pitchFamily="50" charset="-128"/>
                <a:ea typeface="ＭＳ Ｐゴシック" panose="020B0600070205080204" pitchFamily="50" charset="-128"/>
              </a:rPr>
              <a:t>の方</a:t>
            </a:r>
            <a:r>
              <a:rPr lang="zh-TW" altLang="en-US" sz="1200" dirty="0">
                <a:solidFill>
                  <a:prstClr val="black"/>
                </a:solidFill>
                <a:latin typeface="ＭＳ Ｐゴシック" panose="020B0600070205080204" pitchFamily="50" charset="-128"/>
                <a:ea typeface="ＭＳ Ｐゴシック" panose="020B0600070205080204" pitchFamily="50" charset="-128"/>
              </a:rPr>
              <a:t>）</a:t>
            </a:r>
          </a:p>
        </p:txBody>
      </p:sp>
      <p:sp>
        <p:nvSpPr>
          <p:cNvPr id="56" name="正方形/長方形 55">
            <a:extLst>
              <a:ext uri="{FF2B5EF4-FFF2-40B4-BE49-F238E27FC236}">
                <a16:creationId xmlns:a16="http://schemas.microsoft.com/office/drawing/2014/main" id="{8681C19D-B535-4835-A197-E102E4B08E58}"/>
              </a:ext>
            </a:extLst>
          </p:cNvPr>
          <p:cNvSpPr/>
          <p:nvPr/>
        </p:nvSpPr>
        <p:spPr>
          <a:xfrm>
            <a:off x="132904" y="5326513"/>
            <a:ext cx="2388612" cy="1107996"/>
          </a:xfrm>
          <a:prstGeom prst="rect">
            <a:avLst/>
          </a:prstGeom>
        </p:spPr>
        <p:txBody>
          <a:bodyPr wrap="square" lIns="36000" rIns="36000">
            <a:spAutoFit/>
          </a:bodyPr>
          <a:lstStyle/>
          <a:p>
            <a:pPr marL="177800" lvl="0" indent="-177800" defTabSz="914274">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a:t>
            </a:r>
            <a:r>
              <a:rPr lang="ja-JP" altLang="en-US" sz="1100" dirty="0">
                <a:solidFill>
                  <a:prstClr val="black"/>
                </a:solidFill>
                <a:latin typeface="ＭＳ Ｐゴシック" panose="020B0600070205080204" pitchFamily="50" charset="-128"/>
                <a:ea typeface="ＭＳ Ｐゴシック" panose="020B0600070205080204" pitchFamily="50" charset="-128"/>
              </a:rPr>
              <a:t>　定額減税「前」の税額をもとに</a:t>
            </a:r>
            <a:endParaRPr lang="en-US" altLang="ja-JP" sz="1100" dirty="0">
              <a:solidFill>
                <a:prstClr val="black"/>
              </a:solidFill>
              <a:latin typeface="ＭＳ Ｐゴシック" panose="020B0600070205080204" pitchFamily="50" charset="-128"/>
              <a:ea typeface="ＭＳ Ｐゴシック" panose="020B0600070205080204" pitchFamily="50" charset="-128"/>
            </a:endParaRPr>
          </a:p>
          <a:p>
            <a:pPr marL="177800" lvl="0" indent="-177800" defTabSz="914274">
              <a:defRPr/>
            </a:pPr>
            <a:r>
              <a:rPr lang="ja-JP" altLang="en-US" sz="1100" dirty="0">
                <a:solidFill>
                  <a:prstClr val="black"/>
                </a:solidFill>
                <a:latin typeface="ＭＳ Ｐゴシック" panose="020B0600070205080204" pitchFamily="50" charset="-128"/>
                <a:ea typeface="ＭＳ Ｐゴシック" panose="020B0600070205080204" pitchFamily="50" charset="-128"/>
              </a:rPr>
              <a:t>　　算出された第１期分（令和６年６月分）の税額から控除され、控除しきれない場合は、第２期分（令和６年８月分）以降の税額から、順次控除されます。</a:t>
            </a:r>
          </a:p>
        </p:txBody>
      </p:sp>
      <p:sp>
        <p:nvSpPr>
          <p:cNvPr id="73" name="四角形: 角を丸くする 72">
            <a:extLst>
              <a:ext uri="{FF2B5EF4-FFF2-40B4-BE49-F238E27FC236}">
                <a16:creationId xmlns:a16="http://schemas.microsoft.com/office/drawing/2014/main" id="{7381D554-6112-4DBD-ABF7-9D04A2C3783B}"/>
              </a:ext>
            </a:extLst>
          </p:cNvPr>
          <p:cNvSpPr/>
          <p:nvPr/>
        </p:nvSpPr>
        <p:spPr>
          <a:xfrm>
            <a:off x="2662758" y="4999141"/>
            <a:ext cx="4122615" cy="1441459"/>
          </a:xfrm>
          <a:prstGeom prst="roundRect">
            <a:avLst>
              <a:gd name="adj" fmla="val 538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82" name="テキスト ボックス 81">
            <a:extLst>
              <a:ext uri="{FF2B5EF4-FFF2-40B4-BE49-F238E27FC236}">
                <a16:creationId xmlns:a16="http://schemas.microsoft.com/office/drawing/2014/main" id="{9A3CC098-4489-4904-B060-80C1567496CB}"/>
              </a:ext>
            </a:extLst>
          </p:cNvPr>
          <p:cNvSpPr txBox="1"/>
          <p:nvPr/>
        </p:nvSpPr>
        <p:spPr>
          <a:xfrm>
            <a:off x="2819328" y="5091411"/>
            <a:ext cx="159462" cy="445134"/>
          </a:xfrm>
          <a:prstGeom prst="rect">
            <a:avLst/>
          </a:prstGeom>
          <a:noFill/>
          <a:ln>
            <a:solidFill>
              <a:schemeClr val="tx1"/>
            </a:solidFill>
          </a:ln>
        </p:spPr>
        <p:txBody>
          <a:bodyPr vert="eaVert" wrap="square" lIns="18000" tIns="18000" rIns="18000" bIns="18000" rtlCol="0" anchor="ctr" anchorCtr="1">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通　　常</a:t>
            </a:r>
          </a:p>
        </p:txBody>
      </p:sp>
      <p:sp>
        <p:nvSpPr>
          <p:cNvPr id="83" name="テキスト ボックス 82">
            <a:extLst>
              <a:ext uri="{FF2B5EF4-FFF2-40B4-BE49-F238E27FC236}">
                <a16:creationId xmlns:a16="http://schemas.microsoft.com/office/drawing/2014/main" id="{DF62F8D0-1978-44F1-A17E-FE3EA3928581}"/>
              </a:ext>
            </a:extLst>
          </p:cNvPr>
          <p:cNvSpPr txBox="1"/>
          <p:nvPr/>
        </p:nvSpPr>
        <p:spPr>
          <a:xfrm>
            <a:off x="2819744" y="5747715"/>
            <a:ext cx="159462" cy="600164"/>
          </a:xfrm>
          <a:prstGeom prst="rect">
            <a:avLst/>
          </a:prstGeom>
          <a:noFill/>
          <a:ln>
            <a:solidFill>
              <a:schemeClr val="tx1"/>
            </a:solidFill>
          </a:ln>
        </p:spPr>
        <p:txBody>
          <a:bodyPr vert="eaVert" wrap="square" lIns="18000" tIns="18000" rIns="18000" bIns="18000" rtlCol="0" anchor="ctr" anchorCtr="1">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定額減税後</a:t>
            </a:r>
          </a:p>
        </p:txBody>
      </p:sp>
      <p:sp>
        <p:nvSpPr>
          <p:cNvPr id="84" name="左中かっこ 83">
            <a:extLst>
              <a:ext uri="{FF2B5EF4-FFF2-40B4-BE49-F238E27FC236}">
                <a16:creationId xmlns:a16="http://schemas.microsoft.com/office/drawing/2014/main" id="{4338E274-F1B4-40AF-85E0-96B8C38D4805}"/>
              </a:ext>
            </a:extLst>
          </p:cNvPr>
          <p:cNvSpPr/>
          <p:nvPr/>
        </p:nvSpPr>
        <p:spPr>
          <a:xfrm>
            <a:off x="3203520" y="5104901"/>
            <a:ext cx="70043" cy="308328"/>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85" name="左中かっこ 84">
            <a:extLst>
              <a:ext uri="{FF2B5EF4-FFF2-40B4-BE49-F238E27FC236}">
                <a16:creationId xmlns:a16="http://schemas.microsoft.com/office/drawing/2014/main" id="{21311E2F-7A1F-4582-BAE5-AC68622CB1AB}"/>
              </a:ext>
            </a:extLst>
          </p:cNvPr>
          <p:cNvSpPr/>
          <p:nvPr/>
        </p:nvSpPr>
        <p:spPr>
          <a:xfrm>
            <a:off x="3224266" y="6123833"/>
            <a:ext cx="45719" cy="124868"/>
          </a:xfrm>
          <a:prstGeom prst="leftBrace">
            <a:avLst>
              <a:gd name="adj1" fmla="val 8333"/>
              <a:gd name="adj2" fmla="val 49057"/>
            </a:avLst>
          </a:prstGeom>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86" name="テキスト ボックス 85">
            <a:extLst>
              <a:ext uri="{FF2B5EF4-FFF2-40B4-BE49-F238E27FC236}">
                <a16:creationId xmlns:a16="http://schemas.microsoft.com/office/drawing/2014/main" id="{8666C399-06F3-4847-ADA0-298C2AACC094}"/>
              </a:ext>
            </a:extLst>
          </p:cNvPr>
          <p:cNvSpPr txBox="1"/>
          <p:nvPr/>
        </p:nvSpPr>
        <p:spPr>
          <a:xfrm>
            <a:off x="2960707" y="5065485"/>
            <a:ext cx="307777" cy="445134"/>
          </a:xfrm>
          <a:prstGeom prst="rect">
            <a:avLst/>
          </a:prstGeom>
          <a:noFill/>
          <a:ln>
            <a:noFill/>
          </a:ln>
        </p:spPr>
        <p:txBody>
          <a:bodyPr vert="eaVert" wrap="square" rtlCol="0">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税負担</a:t>
            </a:r>
          </a:p>
        </p:txBody>
      </p:sp>
      <p:sp>
        <p:nvSpPr>
          <p:cNvPr id="87" name="テキスト ボックス 86">
            <a:extLst>
              <a:ext uri="{FF2B5EF4-FFF2-40B4-BE49-F238E27FC236}">
                <a16:creationId xmlns:a16="http://schemas.microsoft.com/office/drawing/2014/main" id="{7988B4A0-EF6B-4AF5-8628-56FE703FA5D6}"/>
              </a:ext>
            </a:extLst>
          </p:cNvPr>
          <p:cNvSpPr txBox="1"/>
          <p:nvPr/>
        </p:nvSpPr>
        <p:spPr>
          <a:xfrm>
            <a:off x="2960707" y="5907302"/>
            <a:ext cx="307777" cy="447638"/>
          </a:xfrm>
          <a:prstGeom prst="rect">
            <a:avLst/>
          </a:prstGeom>
          <a:noFill/>
          <a:ln>
            <a:noFill/>
          </a:ln>
        </p:spPr>
        <p:txBody>
          <a:bodyPr vert="eaVert" wrap="square" rtlCol="0">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税負担</a:t>
            </a:r>
          </a:p>
        </p:txBody>
      </p:sp>
      <p:sp>
        <p:nvSpPr>
          <p:cNvPr id="88" name="フローチャート: 代替処理 87">
            <a:extLst>
              <a:ext uri="{FF2B5EF4-FFF2-40B4-BE49-F238E27FC236}">
                <a16:creationId xmlns:a16="http://schemas.microsoft.com/office/drawing/2014/main" id="{6E36437F-B21B-4F48-AC5F-40BFCC400637}"/>
              </a:ext>
            </a:extLst>
          </p:cNvPr>
          <p:cNvSpPr/>
          <p:nvPr/>
        </p:nvSpPr>
        <p:spPr>
          <a:xfrm>
            <a:off x="128308" y="6578730"/>
            <a:ext cx="2202294" cy="395298"/>
          </a:xfrm>
          <a:prstGeom prst="flowChartAlternateProcess">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152400" lvl="0" indent="-152400" defTabSz="914274">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③　</a:t>
            </a:r>
            <a:r>
              <a:rPr lang="ja-JP" altLang="en-US" sz="1100" dirty="0">
                <a:solidFill>
                  <a:prstClr val="black"/>
                </a:solidFill>
                <a:latin typeface="ＭＳ Ｐゴシック" panose="020B0600070205080204" pitchFamily="50" charset="-128"/>
                <a:ea typeface="ＭＳ Ｐゴシック" panose="020B0600070205080204" pitchFamily="50" charset="-128"/>
              </a:rPr>
              <a:t>公的年金等に係る所得に係る特別徴収（年金所得者の方）</a:t>
            </a:r>
          </a:p>
        </p:txBody>
      </p:sp>
      <p:sp>
        <p:nvSpPr>
          <p:cNvPr id="89" name="正方形/長方形 88">
            <a:extLst>
              <a:ext uri="{FF2B5EF4-FFF2-40B4-BE49-F238E27FC236}">
                <a16:creationId xmlns:a16="http://schemas.microsoft.com/office/drawing/2014/main" id="{3AA8CC2D-C7FD-49B3-9EFD-5A4D284B7E8C}"/>
              </a:ext>
            </a:extLst>
          </p:cNvPr>
          <p:cNvSpPr/>
          <p:nvPr/>
        </p:nvSpPr>
        <p:spPr>
          <a:xfrm>
            <a:off x="128308" y="6950018"/>
            <a:ext cx="2393208" cy="938719"/>
          </a:xfrm>
          <a:prstGeom prst="rect">
            <a:avLst/>
          </a:prstGeom>
        </p:spPr>
        <p:txBody>
          <a:bodyPr wrap="square" lIns="36000" rIns="36000">
            <a:spAutoFit/>
          </a:bodyPr>
          <a:lstStyle/>
          <a:p>
            <a:pPr marL="177800" lvl="0" indent="-177800" defTabSz="914274">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a:t>
            </a:r>
            <a:r>
              <a:rPr lang="ja-JP" altLang="en-US" sz="1100" dirty="0">
                <a:solidFill>
                  <a:prstClr val="black"/>
                </a:solidFill>
                <a:latin typeface="ＭＳ Ｐゴシック" panose="020B0600070205080204" pitchFamily="50" charset="-128"/>
                <a:ea typeface="ＭＳ Ｐゴシック" panose="020B0600070205080204" pitchFamily="50" charset="-128"/>
              </a:rPr>
              <a:t>定額減税「前」の税額をもとに算出された令和６年</a:t>
            </a:r>
            <a:r>
              <a:rPr lang="en-US" altLang="ja-JP" sz="1100" dirty="0">
                <a:solidFill>
                  <a:prstClr val="black"/>
                </a:solidFill>
                <a:latin typeface="ＭＳ Ｐゴシック" panose="020B0600070205080204" pitchFamily="50" charset="-128"/>
                <a:ea typeface="ＭＳ Ｐゴシック" panose="020B0600070205080204" pitchFamily="50" charset="-128"/>
              </a:rPr>
              <a:t>10</a:t>
            </a:r>
            <a:r>
              <a:rPr lang="ja-JP" altLang="en-US" sz="1100" dirty="0">
                <a:solidFill>
                  <a:prstClr val="black"/>
                </a:solidFill>
                <a:latin typeface="ＭＳ Ｐゴシック" panose="020B0600070205080204" pitchFamily="50" charset="-128"/>
                <a:ea typeface="ＭＳ Ｐゴシック" panose="020B0600070205080204" pitchFamily="50" charset="-128"/>
              </a:rPr>
              <a:t>月分の特別徴収税額から控除され、控除しきれない場合は、令和６年</a:t>
            </a:r>
            <a:r>
              <a:rPr lang="en-US" altLang="ja-JP" sz="1100" dirty="0">
                <a:solidFill>
                  <a:prstClr val="black"/>
                </a:solidFill>
                <a:latin typeface="ＭＳ Ｐゴシック" panose="020B0600070205080204" pitchFamily="50" charset="-128"/>
                <a:ea typeface="ＭＳ Ｐゴシック" panose="020B0600070205080204" pitchFamily="50" charset="-128"/>
              </a:rPr>
              <a:t>12</a:t>
            </a:r>
            <a:r>
              <a:rPr lang="ja-JP" altLang="en-US" sz="1100" dirty="0">
                <a:solidFill>
                  <a:prstClr val="black"/>
                </a:solidFill>
                <a:latin typeface="ＭＳ Ｐゴシック" panose="020B0600070205080204" pitchFamily="50" charset="-128"/>
                <a:ea typeface="ＭＳ Ｐゴシック" panose="020B0600070205080204" pitchFamily="50" charset="-128"/>
              </a:rPr>
              <a:t>月分以降の特別徴収税額から、順次控除されます。</a:t>
            </a:r>
          </a:p>
        </p:txBody>
      </p:sp>
      <p:sp>
        <p:nvSpPr>
          <p:cNvPr id="95" name="四角形: 角を丸くする 94">
            <a:extLst>
              <a:ext uri="{FF2B5EF4-FFF2-40B4-BE49-F238E27FC236}">
                <a16:creationId xmlns:a16="http://schemas.microsoft.com/office/drawing/2014/main" id="{3B15760B-8E1D-4B77-A1D5-59CC14B032B8}"/>
              </a:ext>
            </a:extLst>
          </p:cNvPr>
          <p:cNvSpPr/>
          <p:nvPr/>
        </p:nvSpPr>
        <p:spPr>
          <a:xfrm>
            <a:off x="2681929" y="6590326"/>
            <a:ext cx="4122615" cy="1495870"/>
          </a:xfrm>
          <a:prstGeom prst="roundRect">
            <a:avLst>
              <a:gd name="adj" fmla="val 538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96" name="テキスト ボックス 95">
            <a:extLst>
              <a:ext uri="{FF2B5EF4-FFF2-40B4-BE49-F238E27FC236}">
                <a16:creationId xmlns:a16="http://schemas.microsoft.com/office/drawing/2014/main" id="{C020B01A-FED0-42BC-B7CD-17F321448A78}"/>
              </a:ext>
            </a:extLst>
          </p:cNvPr>
          <p:cNvSpPr txBox="1"/>
          <p:nvPr/>
        </p:nvSpPr>
        <p:spPr>
          <a:xfrm>
            <a:off x="2838499" y="6682596"/>
            <a:ext cx="159462" cy="445134"/>
          </a:xfrm>
          <a:prstGeom prst="rect">
            <a:avLst/>
          </a:prstGeom>
          <a:noFill/>
          <a:ln>
            <a:solidFill>
              <a:schemeClr val="tx1"/>
            </a:solidFill>
          </a:ln>
        </p:spPr>
        <p:txBody>
          <a:bodyPr vert="eaVert" wrap="square" lIns="18000" tIns="18000" rIns="18000" bIns="18000" rtlCol="0" anchor="ctr" anchorCtr="1">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通　　常</a:t>
            </a:r>
          </a:p>
        </p:txBody>
      </p:sp>
      <p:sp>
        <p:nvSpPr>
          <p:cNvPr id="97" name="テキスト ボックス 96">
            <a:extLst>
              <a:ext uri="{FF2B5EF4-FFF2-40B4-BE49-F238E27FC236}">
                <a16:creationId xmlns:a16="http://schemas.microsoft.com/office/drawing/2014/main" id="{519BB01E-3827-4252-944A-41F85C67DA1C}"/>
              </a:ext>
            </a:extLst>
          </p:cNvPr>
          <p:cNvSpPr txBox="1"/>
          <p:nvPr/>
        </p:nvSpPr>
        <p:spPr>
          <a:xfrm>
            <a:off x="2838915" y="7367475"/>
            <a:ext cx="159462" cy="600164"/>
          </a:xfrm>
          <a:prstGeom prst="rect">
            <a:avLst/>
          </a:prstGeom>
          <a:noFill/>
          <a:ln>
            <a:solidFill>
              <a:schemeClr val="tx1"/>
            </a:solidFill>
          </a:ln>
        </p:spPr>
        <p:txBody>
          <a:bodyPr vert="eaVert" wrap="square" lIns="18000" tIns="18000" rIns="18000" bIns="18000" rtlCol="0" anchor="ctr" anchorCtr="1">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定額減税後</a:t>
            </a:r>
          </a:p>
        </p:txBody>
      </p:sp>
      <p:sp>
        <p:nvSpPr>
          <p:cNvPr id="102" name="左中かっこ 101">
            <a:extLst>
              <a:ext uri="{FF2B5EF4-FFF2-40B4-BE49-F238E27FC236}">
                <a16:creationId xmlns:a16="http://schemas.microsoft.com/office/drawing/2014/main" id="{2317DA36-6336-465C-888C-91B017EAD070}"/>
              </a:ext>
            </a:extLst>
          </p:cNvPr>
          <p:cNvSpPr/>
          <p:nvPr/>
        </p:nvSpPr>
        <p:spPr>
          <a:xfrm rot="10800000">
            <a:off x="6515275" y="7492631"/>
            <a:ext cx="56761" cy="360356"/>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03" name="テキスト ボックス 102">
            <a:extLst>
              <a:ext uri="{FF2B5EF4-FFF2-40B4-BE49-F238E27FC236}">
                <a16:creationId xmlns:a16="http://schemas.microsoft.com/office/drawing/2014/main" id="{D43BCF2C-B203-41D2-AF64-FA16617857FC}"/>
              </a:ext>
            </a:extLst>
          </p:cNvPr>
          <p:cNvSpPr txBox="1"/>
          <p:nvPr/>
        </p:nvSpPr>
        <p:spPr>
          <a:xfrm>
            <a:off x="6541603" y="7476348"/>
            <a:ext cx="307777" cy="400110"/>
          </a:xfrm>
          <a:prstGeom prst="rect">
            <a:avLst/>
          </a:prstGeom>
          <a:noFill/>
          <a:ln>
            <a:noFill/>
          </a:ln>
        </p:spPr>
        <p:txBody>
          <a:bodyPr vert="eaVert" wrap="none" rtlCol="0">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税負担</a:t>
            </a:r>
          </a:p>
        </p:txBody>
      </p:sp>
      <p:sp>
        <p:nvSpPr>
          <p:cNvPr id="104" name="テキスト ボックス 103">
            <a:extLst>
              <a:ext uri="{FF2B5EF4-FFF2-40B4-BE49-F238E27FC236}">
                <a16:creationId xmlns:a16="http://schemas.microsoft.com/office/drawing/2014/main" id="{17E5DE6A-1CDE-4AE8-B475-41B8E729A1C2}"/>
              </a:ext>
            </a:extLst>
          </p:cNvPr>
          <p:cNvSpPr txBox="1"/>
          <p:nvPr/>
        </p:nvSpPr>
        <p:spPr>
          <a:xfrm>
            <a:off x="4823224" y="6724187"/>
            <a:ext cx="1614450" cy="295689"/>
          </a:xfrm>
          <a:prstGeom prst="rect">
            <a:avLst/>
          </a:prstGeom>
          <a:solidFill>
            <a:schemeClr val="accent4">
              <a:lumMod val="40000"/>
              <a:lumOff val="60000"/>
            </a:schemeClr>
          </a:solidFill>
          <a:ln>
            <a:solidFill>
              <a:schemeClr val="tx1"/>
            </a:solidFill>
          </a:ln>
        </p:spPr>
        <p:txBody>
          <a:bodyPr wrap="none" lIns="0" tIns="0" rIns="0" bIns="0" rtlCol="0" anchor="ctr" anchorCtr="0">
            <a:noAutofit/>
          </a:bodyPr>
          <a:lstStyle/>
          <a:p>
            <a:pPr lvl="0" algn="ctr" defTabSz="914274">
              <a:defRPr/>
            </a:pPr>
            <a:r>
              <a:rPr lang="ja-JP" altLang="en-US" sz="600" dirty="0">
                <a:solidFill>
                  <a:prstClr val="black"/>
                </a:solidFill>
                <a:latin typeface="ＭＳ Ｐゴシック" panose="020B0600070205080204" pitchFamily="50" charset="-128"/>
                <a:ea typeface="ＭＳ Ｐゴシック" panose="020B0600070205080204" pitchFamily="50" charset="-128"/>
              </a:rPr>
              <a:t>特別徴収税額</a:t>
            </a:r>
          </a:p>
          <a:p>
            <a:pPr lvl="0" algn="ctr" defTabSz="914274">
              <a:defRPr/>
            </a:pPr>
            <a:r>
              <a:rPr lang="ja-JP" altLang="en-US" sz="600" dirty="0">
                <a:solidFill>
                  <a:prstClr val="black"/>
                </a:solidFill>
                <a:latin typeface="ＭＳ Ｐゴシック" panose="020B0600070205080204" pitchFamily="50" charset="-128"/>
                <a:ea typeface="ＭＳ Ｐゴシック" panose="020B0600070205080204" pitchFamily="50" charset="-128"/>
              </a:rPr>
              <a:t>（当年度分の税額から仮特別徴収税額を</a:t>
            </a:r>
          </a:p>
          <a:p>
            <a:pPr lvl="0" algn="ctr" defTabSz="914274">
              <a:defRPr/>
            </a:pPr>
            <a:r>
              <a:rPr lang="ja-JP" altLang="en-US" sz="600" dirty="0">
                <a:solidFill>
                  <a:prstClr val="black"/>
                </a:solidFill>
                <a:latin typeface="ＭＳ Ｐゴシック" panose="020B0600070205080204" pitchFamily="50" charset="-128"/>
                <a:ea typeface="ＭＳ Ｐゴシック" panose="020B0600070205080204" pitchFamily="50" charset="-128"/>
              </a:rPr>
              <a:t>除いた税額を３期分で徴収）</a:t>
            </a:r>
          </a:p>
        </p:txBody>
      </p:sp>
      <p:sp>
        <p:nvSpPr>
          <p:cNvPr id="106" name="テキスト ボックス 2">
            <a:extLst>
              <a:ext uri="{FF2B5EF4-FFF2-40B4-BE49-F238E27FC236}">
                <a16:creationId xmlns:a16="http://schemas.microsoft.com/office/drawing/2014/main" id="{74216A5D-1C61-4FDD-8EEA-946DF5348FFF}"/>
              </a:ext>
            </a:extLst>
          </p:cNvPr>
          <p:cNvSpPr txBox="1">
            <a:spLocks noChangeArrowheads="1"/>
          </p:cNvSpPr>
          <p:nvPr/>
        </p:nvSpPr>
        <p:spPr bwMode="auto">
          <a:xfrm>
            <a:off x="1922965" y="9585058"/>
            <a:ext cx="3152775" cy="480695"/>
          </a:xfrm>
          <a:prstGeom prst="rect">
            <a:avLst/>
          </a:prstGeom>
          <a:noFill/>
          <a:ln w="9525">
            <a:noFill/>
            <a:miter lim="800000"/>
            <a:headEnd/>
            <a:tailEnd/>
          </a:ln>
        </p:spPr>
        <p:txBody>
          <a:bodyPr rot="0" vert="horz" wrap="square" lIns="91440" tIns="45720" rIns="91440" bIns="45720" anchor="t" anchorCtr="0">
            <a:noAutofit/>
          </a:bodyPr>
          <a:lstStyle/>
          <a:p>
            <a:pPr algn="ctr">
              <a:spcAft>
                <a:spcPts val="0"/>
              </a:spcAft>
            </a:pPr>
            <a:r>
              <a:rPr lang="en-US" sz="1600" kern="100" dirty="0">
                <a:effectLst/>
                <a:latin typeface="Century" panose="02040604050505020304" pitchFamily="18" charset="0"/>
                <a:ea typeface="HGP創英角ｺﾞｼｯｸUB" panose="020B0900000000000000" pitchFamily="50" charset="-128"/>
                <a:cs typeface="Times New Roman" panose="02020603050405020304" pitchFamily="18" charset="0"/>
              </a:rPr>
              <a:t>○○</a:t>
            </a:r>
            <a:r>
              <a:rPr lang="ja-JP" sz="1600" kern="100" dirty="0">
                <a:effectLst/>
                <a:latin typeface="Century" panose="02040604050505020304" pitchFamily="18" charset="0"/>
                <a:ea typeface="HGP創英角ｺﾞｼｯｸUB" panose="020B0900000000000000" pitchFamily="50" charset="-128"/>
                <a:cs typeface="Times New Roman" panose="02020603050405020304" pitchFamily="18" charset="0"/>
              </a:rPr>
              <a:t>市区町村</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58" name="テキスト ボックス 6">
            <a:extLst>
              <a:ext uri="{FF2B5EF4-FFF2-40B4-BE49-F238E27FC236}">
                <a16:creationId xmlns:a16="http://schemas.microsoft.com/office/drawing/2014/main" id="{D6CAEC99-E04D-4411-A750-D515CD352711}"/>
              </a:ext>
            </a:extLst>
          </p:cNvPr>
          <p:cNvSpPr txBox="1"/>
          <p:nvPr/>
        </p:nvSpPr>
        <p:spPr>
          <a:xfrm>
            <a:off x="37576" y="1809555"/>
            <a:ext cx="2655295" cy="290050"/>
          </a:xfrm>
          <a:prstGeom prst="rect">
            <a:avLst/>
          </a:prstGeom>
          <a:solidFill>
            <a:srgbClr val="ED7D31">
              <a:lumMod val="60000"/>
              <a:lumOff val="40000"/>
            </a:srgbClr>
          </a:solidFill>
          <a:ln w="6350">
            <a:solidFill>
              <a:srgbClr val="E7E6E6">
                <a:lumMod val="50000"/>
              </a:srgbClr>
            </a:solidFill>
          </a:ln>
          <a:effectLst/>
        </p:spPr>
        <p:txBody>
          <a:bodyPr rot="0" spcFirstLastPara="0" vert="horz" wrap="square" lIns="72000" tIns="36000" rIns="72000" bIns="36000" numCol="1" spcCol="0" rtlCol="0" fromWordArt="0" anchor="ctr" anchorCtr="0" forceAA="0" compatLnSpc="1">
            <a:prstTxWarp prst="textNoShape">
              <a:avLst/>
            </a:prstTxWarp>
            <a:noAutofit/>
          </a:bodyPr>
          <a:lstStyle/>
          <a:p>
            <a:pPr algn="ctr">
              <a:spcAft>
                <a:spcPts val="0"/>
              </a:spcAft>
            </a:pPr>
            <a:r>
              <a:rPr lang="ja-JP" altLang="en-US"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　減　　税　　額</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59" name="正方形/長方形 58">
            <a:extLst>
              <a:ext uri="{FF2B5EF4-FFF2-40B4-BE49-F238E27FC236}">
                <a16:creationId xmlns:a16="http://schemas.microsoft.com/office/drawing/2014/main" id="{28FD3BD7-57CD-4E66-AFB8-8FC7F9630E21}"/>
              </a:ext>
            </a:extLst>
          </p:cNvPr>
          <p:cNvSpPr/>
          <p:nvPr/>
        </p:nvSpPr>
        <p:spPr>
          <a:xfrm>
            <a:off x="-9094" y="2083781"/>
            <a:ext cx="6851874" cy="954107"/>
          </a:xfrm>
          <a:prstGeom prst="rect">
            <a:avLst/>
          </a:prstGeom>
        </p:spPr>
        <p:txBody>
          <a:bodyPr wrap="square">
            <a:spAutoFit/>
          </a:bodyPr>
          <a:lstStyle/>
          <a:p>
            <a:pPr marL="180975" indent="-180975"/>
            <a:r>
              <a:rPr lang="ja-JP" altLang="en-US" sz="1200" dirty="0">
                <a:latin typeface="ＭＳ ゴシック" panose="020B0609070205080204" pitchFamily="49" charset="-128"/>
                <a:ea typeface="ＭＳ ゴシック" panose="020B0609070205080204" pitchFamily="49" charset="-128"/>
              </a:rPr>
              <a:t>○　本人、配偶者を含む扶養親族１人につき、１万円</a:t>
            </a:r>
            <a:endParaRPr lang="en-US" altLang="ja-JP" sz="1200" dirty="0">
              <a:latin typeface="ＭＳ ゴシック" panose="020B0609070205080204" pitchFamily="49" charset="-128"/>
              <a:ea typeface="ＭＳ ゴシック" panose="020B0609070205080204" pitchFamily="49" charset="-128"/>
            </a:endParaRPr>
          </a:p>
          <a:p>
            <a:pPr marL="539750" indent="-234950"/>
            <a:r>
              <a:rPr lang="en-US" altLang="ja-JP" sz="1100" dirty="0">
                <a:latin typeface="ＭＳ 明朝" panose="02020609040205080304" pitchFamily="17" charset="-128"/>
                <a:ea typeface="ＭＳ 明朝" panose="02020609040205080304" pitchFamily="17" charset="-128"/>
              </a:rPr>
              <a:t>※</a:t>
            </a:r>
            <a:r>
              <a:rPr lang="ja-JP" altLang="en-US" sz="1100" dirty="0">
                <a:latin typeface="ＭＳ 明朝" panose="02020609040205080304" pitchFamily="17" charset="-128"/>
                <a:ea typeface="ＭＳ 明朝" panose="02020609040205080304" pitchFamily="17" charset="-128"/>
              </a:rPr>
              <a:t>１　定額減税の対象となる方は、国内に住所を有する方に限ります。</a:t>
            </a:r>
            <a:endParaRPr lang="en-US" altLang="ja-JP" sz="1100" dirty="0">
              <a:latin typeface="ＭＳ 明朝" panose="02020609040205080304" pitchFamily="17" charset="-128"/>
              <a:ea typeface="ＭＳ 明朝" panose="02020609040205080304" pitchFamily="17" charset="-128"/>
            </a:endParaRPr>
          </a:p>
          <a:p>
            <a:pPr marL="539750" indent="-234950"/>
            <a:r>
              <a:rPr lang="en-US" altLang="ja-JP" sz="1100" dirty="0">
                <a:latin typeface="ＭＳ 明朝" panose="02020609040205080304" pitchFamily="17" charset="-128"/>
                <a:ea typeface="ＭＳ 明朝" panose="02020609040205080304" pitchFamily="17" charset="-128"/>
              </a:rPr>
              <a:t>※</a:t>
            </a:r>
            <a:r>
              <a:rPr lang="ja-JP" altLang="en-US" sz="1100" dirty="0">
                <a:latin typeface="ＭＳ 明朝" panose="02020609040205080304" pitchFamily="17" charset="-128"/>
                <a:ea typeface="ＭＳ 明朝" panose="02020609040205080304" pitchFamily="17" charset="-128"/>
              </a:rPr>
              <a:t>２　同一生計配偶者及び扶養親族の判定は、原則、前年</a:t>
            </a:r>
            <a:r>
              <a:rPr lang="en-US" altLang="ja-JP" sz="1100" dirty="0">
                <a:latin typeface="ＭＳ 明朝" panose="02020609040205080304" pitchFamily="17" charset="-128"/>
                <a:ea typeface="ＭＳ 明朝" panose="02020609040205080304" pitchFamily="17" charset="-128"/>
              </a:rPr>
              <a:t>12</a:t>
            </a:r>
            <a:r>
              <a:rPr lang="ja-JP" altLang="en-US" sz="1100" dirty="0">
                <a:latin typeface="ＭＳ 明朝" panose="02020609040205080304" pitchFamily="17" charset="-128"/>
                <a:ea typeface="ＭＳ 明朝" panose="02020609040205080304" pitchFamily="17" charset="-128"/>
              </a:rPr>
              <a:t>月</a:t>
            </a:r>
            <a:r>
              <a:rPr lang="en-US" altLang="ja-JP" sz="1100" dirty="0">
                <a:latin typeface="ＭＳ 明朝" panose="02020609040205080304" pitchFamily="17" charset="-128"/>
                <a:ea typeface="ＭＳ 明朝" panose="02020609040205080304" pitchFamily="17" charset="-128"/>
              </a:rPr>
              <a:t>31</a:t>
            </a:r>
            <a:r>
              <a:rPr lang="ja-JP" altLang="en-US" sz="1100" dirty="0">
                <a:latin typeface="ＭＳ 明朝" panose="02020609040205080304" pitchFamily="17" charset="-128"/>
                <a:ea typeface="ＭＳ 明朝" panose="02020609040205080304" pitchFamily="17" charset="-128"/>
              </a:rPr>
              <a:t>日の現況によります。</a:t>
            </a:r>
            <a:endParaRPr lang="en-US" altLang="ja-JP" sz="1100" dirty="0">
              <a:latin typeface="ＭＳ 明朝" panose="02020609040205080304" pitchFamily="17" charset="-128"/>
              <a:ea typeface="ＭＳ 明朝" panose="02020609040205080304" pitchFamily="17" charset="-128"/>
            </a:endParaRPr>
          </a:p>
          <a:p>
            <a:pPr marL="539750" indent="-234950"/>
            <a:r>
              <a:rPr lang="en-US" altLang="ja-JP" sz="1100" dirty="0">
                <a:latin typeface="ＭＳ 明朝" panose="02020609040205080304" pitchFamily="17" charset="-128"/>
                <a:ea typeface="ＭＳ 明朝" panose="02020609040205080304" pitchFamily="17" charset="-128"/>
              </a:rPr>
              <a:t>※</a:t>
            </a:r>
            <a:r>
              <a:rPr lang="ja-JP" altLang="en-US" sz="1100" dirty="0">
                <a:latin typeface="ＭＳ 明朝" panose="02020609040205080304" pitchFamily="17" charset="-128"/>
                <a:ea typeface="ＭＳ 明朝" panose="02020609040205080304" pitchFamily="17" charset="-128"/>
              </a:rPr>
              <a:t>３　控除対象配偶者以外の同一生計配偶者の方がいる場合は、令和７年度分の個人住民税において１万円の定額減税が行われます。</a:t>
            </a:r>
            <a:endParaRPr lang="en-US" altLang="ja-JP" sz="1100" dirty="0">
              <a:latin typeface="ＭＳ 明朝" panose="02020609040205080304" pitchFamily="17" charset="-128"/>
              <a:ea typeface="ＭＳ 明朝" panose="02020609040205080304" pitchFamily="17" charset="-128"/>
            </a:endParaRPr>
          </a:p>
        </p:txBody>
      </p:sp>
      <p:sp>
        <p:nvSpPr>
          <p:cNvPr id="61" name="正方形/長方形 60">
            <a:extLst>
              <a:ext uri="{FF2B5EF4-FFF2-40B4-BE49-F238E27FC236}">
                <a16:creationId xmlns:a16="http://schemas.microsoft.com/office/drawing/2014/main" id="{0FA9E610-A62F-4F71-AF89-CD047D8DDF0D}"/>
              </a:ext>
            </a:extLst>
          </p:cNvPr>
          <p:cNvSpPr/>
          <p:nvPr/>
        </p:nvSpPr>
        <p:spPr>
          <a:xfrm>
            <a:off x="13262" y="8401252"/>
            <a:ext cx="6851874" cy="1277273"/>
          </a:xfrm>
          <a:prstGeom prst="rect">
            <a:avLst/>
          </a:prstGeom>
        </p:spPr>
        <p:txBody>
          <a:bodyPr wrap="square">
            <a:spAutoFit/>
          </a:bodyPr>
          <a:lstStyle/>
          <a:p>
            <a:pPr marL="180975" indent="-180975"/>
            <a:r>
              <a:rPr lang="ja-JP" altLang="en-US" sz="1100" dirty="0">
                <a:latin typeface="ＭＳ Ｐゴシック" panose="020B0600070205080204" pitchFamily="50" charset="-128"/>
                <a:ea typeface="ＭＳ Ｐゴシック" panose="020B0600070205080204" pitchFamily="50" charset="-128"/>
              </a:rPr>
              <a:t>○　減税額については、納税通知書の裏面又は特別徴収税額通知書の摘要欄に記載があります。</a:t>
            </a:r>
            <a:endParaRPr lang="en-US" altLang="ja-JP" sz="1100" dirty="0">
              <a:latin typeface="ＭＳ Ｐゴシック" panose="020B0600070205080204" pitchFamily="50" charset="-128"/>
              <a:ea typeface="ＭＳ Ｐゴシック" panose="020B0600070205080204" pitchFamily="50" charset="-128"/>
            </a:endParaRPr>
          </a:p>
          <a:p>
            <a:pPr marL="180975" indent="-180975"/>
            <a:r>
              <a:rPr lang="ja-JP" altLang="en-US" sz="1100" dirty="0">
                <a:latin typeface="ＭＳ Ｐゴシック" panose="020B0600070205080204" pitchFamily="50" charset="-128"/>
                <a:ea typeface="ＭＳ Ｐゴシック" panose="020B0600070205080204" pitchFamily="50" charset="-128"/>
              </a:rPr>
              <a:t>○　定額減税は、住宅ローン控除や寄附金税額控除など、全ての控除が行われた後の所得割額から減税されます。</a:t>
            </a:r>
            <a:endParaRPr lang="en-US" altLang="ja-JP" sz="1100" dirty="0">
              <a:latin typeface="ＭＳ Ｐゴシック" panose="020B0600070205080204" pitchFamily="50" charset="-128"/>
              <a:ea typeface="ＭＳ Ｐゴシック" panose="020B0600070205080204" pitchFamily="50" charset="-128"/>
            </a:endParaRPr>
          </a:p>
          <a:p>
            <a:pPr marL="180975" indent="-180975"/>
            <a:r>
              <a:rPr lang="ja-JP" altLang="en-US" sz="1100" dirty="0">
                <a:latin typeface="ＭＳ Ｐゴシック" panose="020B0600070205080204" pitchFamily="50" charset="-128"/>
                <a:ea typeface="ＭＳ Ｐゴシック" panose="020B0600070205080204" pitchFamily="50" charset="-128"/>
              </a:rPr>
              <a:t>○　減税しきれない場合は、別途給付金（調整給付）が支給されます。給付金の詳細は</a:t>
            </a:r>
            <a:r>
              <a:rPr lang="ja-JP" altLang="en-US" sz="1100" u="sng" dirty="0">
                <a:latin typeface="ＭＳ Ｐゴシック" panose="020B0600070205080204" pitchFamily="50" charset="-128"/>
                <a:ea typeface="ＭＳ Ｐゴシック" panose="020B0600070205080204" pitchFamily="50" charset="-128"/>
              </a:rPr>
              <a:t>内閣官房ホームページ</a:t>
            </a:r>
            <a:endParaRPr lang="en-US" altLang="ja-JP" sz="1100" u="sng" dirty="0">
              <a:latin typeface="ＭＳ Ｐゴシック" panose="020B0600070205080204" pitchFamily="50" charset="-128"/>
              <a:ea typeface="ＭＳ Ｐゴシック" panose="020B0600070205080204" pitchFamily="50" charset="-128"/>
            </a:endParaRPr>
          </a:p>
          <a:p>
            <a:pPr marL="180975" indent="-180975"/>
            <a:r>
              <a:rPr lang="ja-JP" altLang="en-US" sz="1100" dirty="0">
                <a:latin typeface="ＭＳ Ｐゴシック" panose="020B0600070205080204" pitchFamily="50" charset="-128"/>
                <a:ea typeface="ＭＳ Ｐゴシック" panose="020B0600070205080204" pitchFamily="50" charset="-128"/>
              </a:rPr>
              <a:t>　　</a:t>
            </a:r>
            <a:r>
              <a:rPr lang="ja-JP" altLang="en-US" sz="1100" u="sng" dirty="0">
                <a:latin typeface="ＭＳ Ｐゴシック" panose="020B0600070205080204" pitchFamily="50" charset="-128"/>
                <a:ea typeface="ＭＳ Ｐゴシック" panose="020B0600070205080204" pitchFamily="50" charset="-128"/>
              </a:rPr>
              <a:t>「新たな経済に向けた給付金・定額減税一体措置」</a:t>
            </a:r>
            <a:r>
              <a:rPr lang="ja-JP" altLang="en-US" sz="1100" dirty="0">
                <a:latin typeface="ＭＳ Ｐゴシック" panose="020B0600070205080204" pitchFamily="50" charset="-128"/>
                <a:ea typeface="ＭＳ Ｐゴシック" panose="020B0600070205080204" pitchFamily="50" charset="-128"/>
              </a:rPr>
              <a:t>をご参照ください。</a:t>
            </a:r>
            <a:endParaRPr lang="en-US" altLang="ja-JP" sz="1100" dirty="0">
              <a:latin typeface="ＭＳ Ｐゴシック" panose="020B0600070205080204" pitchFamily="50" charset="-128"/>
              <a:ea typeface="ＭＳ Ｐゴシック" panose="020B0600070205080204" pitchFamily="50" charset="-128"/>
            </a:endParaRPr>
          </a:p>
          <a:p>
            <a:pPr marL="180975" indent="-3175"/>
            <a:r>
              <a:rPr lang="en-US" altLang="ja-JP" sz="1100" dirty="0">
                <a:latin typeface="ＭＳ Ｐゴシック" panose="020B0600070205080204" pitchFamily="50" charset="-128"/>
                <a:ea typeface="ＭＳ Ｐゴシック" panose="020B0600070205080204" pitchFamily="50" charset="-128"/>
              </a:rPr>
              <a:t>( </a:t>
            </a:r>
            <a:r>
              <a:rPr lang="en-US" altLang="ja-JP" sz="1100" dirty="0">
                <a:latin typeface="ＭＳ Ｐゴシック" panose="020B0600070205080204" pitchFamily="50" charset="-128"/>
                <a:ea typeface="ＭＳ Ｐゴシック" panose="020B0600070205080204" pitchFamily="50" charset="-128"/>
                <a:hlinkClick r:id="rId3"/>
              </a:rPr>
              <a:t>https://www.cas.go.jp/jp/seisaku/benefit2023/index.html</a:t>
            </a:r>
            <a:r>
              <a:rPr lang="en-US" altLang="ja-JP" sz="1100" dirty="0">
                <a:latin typeface="ＭＳ Ｐゴシック" panose="020B0600070205080204" pitchFamily="50" charset="-128"/>
                <a:ea typeface="ＭＳ Ｐゴシック" panose="020B0600070205080204" pitchFamily="50" charset="-128"/>
              </a:rPr>
              <a:t> )</a:t>
            </a:r>
          </a:p>
          <a:p>
            <a:pPr marL="180975" indent="-180975"/>
            <a:r>
              <a:rPr lang="ja-JP" altLang="en-US" sz="1100" dirty="0">
                <a:latin typeface="ＭＳ Ｐゴシック" panose="020B0600070205080204" pitchFamily="50" charset="-128"/>
                <a:ea typeface="ＭＳ Ｐゴシック" panose="020B0600070205080204" pitchFamily="50" charset="-128"/>
              </a:rPr>
              <a:t>○　所得税（国税）の定額減税の詳細は、</a:t>
            </a:r>
            <a:r>
              <a:rPr lang="ja-JP" altLang="en-US" sz="1100" u="sng" dirty="0">
                <a:latin typeface="ＭＳ Ｐゴシック" panose="020B0600070205080204" pitchFamily="50" charset="-128"/>
                <a:ea typeface="ＭＳ Ｐゴシック" panose="020B0600070205080204" pitchFamily="50" charset="-128"/>
              </a:rPr>
              <a:t>国税庁ホームページ「定額減税特設サイト」</a:t>
            </a:r>
            <a:r>
              <a:rPr lang="ja-JP" altLang="en-US" sz="1100" dirty="0">
                <a:latin typeface="ＭＳ Ｐゴシック" panose="020B0600070205080204" pitchFamily="50" charset="-128"/>
                <a:ea typeface="ＭＳ Ｐゴシック" panose="020B0600070205080204" pitchFamily="50" charset="-128"/>
              </a:rPr>
              <a:t>をご参照ください。</a:t>
            </a:r>
            <a:endParaRPr lang="en-US" altLang="ja-JP" sz="1100" dirty="0">
              <a:latin typeface="ＭＳ Ｐゴシック" panose="020B0600070205080204" pitchFamily="50" charset="-128"/>
              <a:ea typeface="ＭＳ Ｐゴシック" panose="020B0600070205080204" pitchFamily="50" charset="-128"/>
            </a:endParaRPr>
          </a:p>
          <a:p>
            <a:pPr marL="180975" indent="-180975"/>
            <a:r>
              <a:rPr lang="en-US" altLang="ja-JP" sz="1100" dirty="0">
                <a:latin typeface="ＭＳ Ｐゴシック" panose="020B0600070205080204" pitchFamily="50" charset="-128"/>
                <a:ea typeface="ＭＳ Ｐゴシック" panose="020B0600070205080204" pitchFamily="50" charset="-128"/>
              </a:rPr>
              <a:t>    ( </a:t>
            </a:r>
            <a:r>
              <a:rPr lang="en-US" altLang="ja-JP" sz="1100" dirty="0">
                <a:latin typeface="ＭＳ Ｐゴシック" panose="020B0600070205080204" pitchFamily="50" charset="-128"/>
                <a:ea typeface="ＭＳ Ｐゴシック" panose="020B0600070205080204" pitchFamily="50" charset="-128"/>
                <a:hlinkClick r:id="rId4"/>
              </a:rPr>
              <a:t>https://www.nta.go.jp/users/gensen/teigakugenzei/index.htm</a:t>
            </a:r>
            <a:r>
              <a:rPr lang="en-US" altLang="ja-JP" sz="1100" dirty="0">
                <a:latin typeface="ＭＳ Ｐゴシック" panose="020B0600070205080204" pitchFamily="50" charset="-128"/>
                <a:ea typeface="ＭＳ Ｐゴシック" panose="020B0600070205080204" pitchFamily="50" charset="-128"/>
              </a:rPr>
              <a:t> )</a:t>
            </a:r>
          </a:p>
        </p:txBody>
      </p:sp>
      <p:sp>
        <p:nvSpPr>
          <p:cNvPr id="62" name="テキスト ボックス 6">
            <a:extLst>
              <a:ext uri="{FF2B5EF4-FFF2-40B4-BE49-F238E27FC236}">
                <a16:creationId xmlns:a16="http://schemas.microsoft.com/office/drawing/2014/main" id="{7726F68E-76D4-417D-9848-9C7DF7FE1E65}"/>
              </a:ext>
            </a:extLst>
          </p:cNvPr>
          <p:cNvSpPr txBox="1"/>
          <p:nvPr/>
        </p:nvSpPr>
        <p:spPr>
          <a:xfrm>
            <a:off x="26634" y="8131553"/>
            <a:ext cx="2655295" cy="272107"/>
          </a:xfrm>
          <a:prstGeom prst="rect">
            <a:avLst/>
          </a:prstGeom>
          <a:solidFill>
            <a:srgbClr val="ED7D31">
              <a:lumMod val="60000"/>
              <a:lumOff val="40000"/>
            </a:srgbClr>
          </a:solidFill>
          <a:ln w="6350">
            <a:solidFill>
              <a:srgbClr val="E7E6E6">
                <a:lumMod val="50000"/>
              </a:srgbClr>
            </a:solidFill>
          </a:ln>
          <a:effectLst/>
        </p:spPr>
        <p:txBody>
          <a:bodyPr rot="0" spcFirstLastPara="0" vert="horz" wrap="square" lIns="72000" tIns="36000" rIns="72000" bIns="36000" numCol="1" spcCol="0" rtlCol="0" fromWordArt="0" anchor="ctr" anchorCtr="0" forceAA="0" compatLnSpc="1">
            <a:prstTxWarp prst="textNoShape">
              <a:avLst/>
            </a:prstTxWarp>
            <a:noAutofit/>
          </a:bodyPr>
          <a:lstStyle/>
          <a:p>
            <a:pPr algn="ctr">
              <a:spcAft>
                <a:spcPts val="0"/>
              </a:spcAft>
            </a:pPr>
            <a:r>
              <a:rPr lang="ja-JP" altLang="en-US"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そ　の　他</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74" name="テキスト ボックス 73">
            <a:extLst>
              <a:ext uri="{FF2B5EF4-FFF2-40B4-BE49-F238E27FC236}">
                <a16:creationId xmlns:a16="http://schemas.microsoft.com/office/drawing/2014/main" id="{CD0E9B85-E82B-49FC-9BF9-ED1342019348}"/>
              </a:ext>
            </a:extLst>
          </p:cNvPr>
          <p:cNvSpPr txBox="1"/>
          <p:nvPr/>
        </p:nvSpPr>
        <p:spPr>
          <a:xfrm>
            <a:off x="3528323" y="7270336"/>
            <a:ext cx="1095235" cy="123111"/>
          </a:xfrm>
          <a:prstGeom prst="rect">
            <a:avLst/>
          </a:prstGeom>
          <a:noFill/>
          <a:ln>
            <a:noFill/>
          </a:ln>
        </p:spPr>
        <p:txBody>
          <a:bodyPr wrap="square" lIns="0" tIns="0" rIns="0" bIns="0" rtlCol="0">
            <a:spAutoFit/>
          </a:bodyPr>
          <a:lstStyle/>
          <a:p>
            <a:pPr marL="0" marR="0" lvl="0" indent="0" defTabSz="914274" rtl="0" eaLnBrk="1" fontAlgn="auto" latinLnBrk="0" hangingPunct="1">
              <a:lnSpc>
                <a:spcPct val="100000"/>
              </a:lnSpc>
              <a:spcBef>
                <a:spcPts val="0"/>
              </a:spcBef>
              <a:spcAft>
                <a:spcPts val="0"/>
              </a:spcAft>
              <a:buClrTx/>
              <a:buSzTx/>
              <a:buFontTx/>
              <a:buNone/>
              <a:tabLst/>
              <a:defRPr/>
            </a:pPr>
            <a:r>
              <a:rPr lang="en-US" altLang="ja-JP" sz="800" dirty="0">
                <a:latin typeface="ＭＳ Ｐゴシック" panose="020B0600070205080204" pitchFamily="50" charset="-128"/>
                <a:ea typeface="ＭＳ Ｐゴシック" panose="020B0600070205080204" pitchFamily="50" charset="-128"/>
              </a:rPr>
              <a:t>R5</a:t>
            </a:r>
            <a:r>
              <a:rPr lang="ja-JP" altLang="en-US" sz="800" dirty="0">
                <a:latin typeface="ＭＳ Ｐゴシック" panose="020B0600070205080204" pitchFamily="50" charset="-128"/>
                <a:ea typeface="ＭＳ Ｐゴシック" panose="020B0600070205080204" pitchFamily="50" charset="-128"/>
              </a:rPr>
              <a:t>に確定・通知済み</a:t>
            </a:r>
            <a:endParaRPr kumimoji="1" lang="ja-JP" altLang="en-US" sz="8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endParaRPr>
          </a:p>
        </p:txBody>
      </p:sp>
      <p:sp>
        <p:nvSpPr>
          <p:cNvPr id="75" name="左中かっこ 74">
            <a:extLst>
              <a:ext uri="{FF2B5EF4-FFF2-40B4-BE49-F238E27FC236}">
                <a16:creationId xmlns:a16="http://schemas.microsoft.com/office/drawing/2014/main" id="{2C2CEE5D-FC55-47BE-846D-F7C709CD9C9B}"/>
              </a:ext>
            </a:extLst>
          </p:cNvPr>
          <p:cNvSpPr/>
          <p:nvPr/>
        </p:nvSpPr>
        <p:spPr>
          <a:xfrm rot="5400000">
            <a:off x="3946463" y="6609366"/>
            <a:ext cx="67657" cy="1685864"/>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60" name="正方形/長方形 59">
            <a:extLst>
              <a:ext uri="{FF2B5EF4-FFF2-40B4-BE49-F238E27FC236}">
                <a16:creationId xmlns:a16="http://schemas.microsoft.com/office/drawing/2014/main" id="{886C9088-6DE2-4639-AC00-9B4C99413A35}"/>
              </a:ext>
            </a:extLst>
          </p:cNvPr>
          <p:cNvSpPr/>
          <p:nvPr/>
        </p:nvSpPr>
        <p:spPr>
          <a:xfrm>
            <a:off x="37576" y="576491"/>
            <a:ext cx="6829518" cy="646331"/>
          </a:xfrm>
          <a:prstGeom prst="rect">
            <a:avLst/>
          </a:prstGeom>
        </p:spPr>
        <p:txBody>
          <a:bodyPr wrap="square">
            <a:spAutoFit/>
          </a:bodyPr>
          <a:lstStyle/>
          <a:p>
            <a:r>
              <a:rPr lang="ja-JP" altLang="en-US" sz="1200" dirty="0">
                <a:latin typeface="ＭＳ Ｐゴシック" panose="020B0600070205080204" pitchFamily="50" charset="-128"/>
                <a:ea typeface="ＭＳ Ｐゴシック" panose="020B0600070205080204" pitchFamily="50" charset="-128"/>
              </a:rPr>
              <a:t>　わが国経済をデフレに後戻りさせないための措置の一環として、令和６年度税制改正において、令和６年分の所得税及び令和６年度分の個人住民税において定額減税が実施されることとなりました。</a:t>
            </a:r>
            <a:endParaRPr lang="en-US" altLang="ja-JP" sz="1200" dirty="0">
              <a:latin typeface="ＭＳ Ｐゴシック" panose="020B0600070205080204" pitchFamily="50" charset="-128"/>
              <a:ea typeface="ＭＳ Ｐゴシック" panose="020B0600070205080204" pitchFamily="50" charset="-128"/>
            </a:endParaRPr>
          </a:p>
          <a:p>
            <a:r>
              <a:rPr lang="ja-JP" altLang="en-US" sz="1200" dirty="0">
                <a:latin typeface="ＭＳ Ｐゴシック" panose="020B0600070205080204" pitchFamily="50" charset="-128"/>
                <a:ea typeface="ＭＳ Ｐゴシック" panose="020B0600070205080204" pitchFamily="50" charset="-128"/>
              </a:rPr>
              <a:t>　個人住民税の定額減税の概要は以下のとおりです。</a:t>
            </a:r>
            <a:endParaRPr lang="en-US" altLang="ja-JP" sz="12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65579284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bc15704-bdea-4214-af4f-4bb7a5e3491e" xsi:nil="true"/>
    <lcf76f155ced4ddcb4097134ff3c332f xmlns="765f9081-b92b-4d06-9731-b75e54b05f5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76C320E16F71854C945A11ECEC0C53C0" ma:contentTypeVersion="12" ma:contentTypeDescription="新しいドキュメントを作成します。" ma:contentTypeScope="" ma:versionID="9e8e782b865f95f09cfc40f1f0bd4113">
  <xsd:schema xmlns:xsd="http://www.w3.org/2001/XMLSchema" xmlns:xs="http://www.w3.org/2001/XMLSchema" xmlns:p="http://schemas.microsoft.com/office/2006/metadata/properties" xmlns:ns2="765f9081-b92b-4d06-9731-b75e54b05f53" xmlns:ns3="8bc15704-bdea-4214-af4f-4bb7a5e3491e" targetNamespace="http://schemas.microsoft.com/office/2006/metadata/properties" ma:root="true" ma:fieldsID="98e35e12aa4b5ad4c32ef23d1337cb4a" ns2:_="" ns3:_="">
    <xsd:import namespace="765f9081-b92b-4d06-9731-b75e54b05f53"/>
    <xsd:import namespace="8bc15704-bdea-4214-af4f-4bb7a5e3491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65f9081-b92b-4d06-9731-b75e54b05f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ce83f49a-17f6-4149-80b6-ce68f1bc362b"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bc15704-bdea-4214-af4f-4bb7a5e3491e"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8839b439-c508-4bbf-be41-aa69c66a216a}" ma:internalName="TaxCatchAll" ma:showField="CatchAllData" ma:web="8bc15704-bdea-4214-af4f-4bb7a5e3491e">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F5422B1-F68F-4493-B2F8-7E826294E3F8}">
  <ds:schemaRefs>
    <ds:schemaRef ds:uri="http://purl.org/dc/elements/1.1/"/>
    <ds:schemaRef ds:uri="8bc15704-bdea-4214-af4f-4bb7a5e3491e"/>
    <ds:schemaRef ds:uri="http://purl.org/dc/terms/"/>
    <ds:schemaRef ds:uri="765f9081-b92b-4d06-9731-b75e54b05f53"/>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45028EF8-B2AC-486F-A373-F1F9A639CE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65f9081-b92b-4d06-9731-b75e54b05f53"/>
    <ds:schemaRef ds:uri="8bc15704-bdea-4214-af4f-4bb7a5e349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7A965C3-C027-4820-8B79-61580C34C24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730</Words>
  <Application>Microsoft Office PowerPoint</Application>
  <PresentationFormat>A4 210 x 297 mm</PresentationFormat>
  <Paragraphs>99</Paragraphs>
  <Slides>1</Slides>
  <Notes>1</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1</vt:i4>
      </vt:variant>
    </vt:vector>
  </HeadingPairs>
  <TitlesOfParts>
    <vt:vector size="15" baseType="lpstr">
      <vt:lpstr>HGP創英角ｺﾞｼｯｸUB</vt:lpstr>
      <vt:lpstr>HG丸ｺﾞｼｯｸM-PRO</vt:lpstr>
      <vt:lpstr>ＭＳ Ｐゴシック</vt:lpstr>
      <vt:lpstr>ＭＳ Ｐ明朝</vt:lpstr>
      <vt:lpstr>ＭＳ ゴシック</vt:lpstr>
      <vt:lpstr>ＭＳ 明朝</vt:lpstr>
      <vt:lpstr>メイリオ</vt:lpstr>
      <vt:lpstr>游ゴシック</vt:lpstr>
      <vt:lpstr>游ゴシック Light</vt:lpstr>
      <vt:lpstr>Arial</vt:lpstr>
      <vt:lpstr>Calibri</vt:lpstr>
      <vt:lpstr>Century</vt:lpstr>
      <vt:lpstr>Times New Roman</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2019-12-26T10:13:05Z</dcterms:created>
  <dcterms:modified xsi:type="dcterms:W3CDTF">2024-03-29T06:56:00Z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0x01010018DF952F95A1584CAE444DB88D8A7ED4</vt:lpwstr>
  </property>
  <property fmtid="{D5CDD505-2E9C-101B-9397-08002B2CF9AE}" pid="3" name="MediaServiceImageTags">
    <vt:lpwstr/>
  </property>
</Properties>
</file>